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4" r:id="rId9"/>
    <p:sldId id="275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4343"/>
    <a:srgbClr val="5B5B5B"/>
    <a:srgbClr val="EEF3FE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924" autoAdjust="0"/>
  </p:normalViewPr>
  <p:slideViewPr>
    <p:cSldViewPr snapToGrid="0">
      <p:cViewPr varScale="1">
        <p:scale>
          <a:sx n="92" d="100"/>
          <a:sy n="92" d="100"/>
        </p:scale>
        <p:origin x="558" y="96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95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2100" b="1" i="0" u="none">
                <a:solidFill>
                  <a:schemeClr val="tx1"/>
                </a:solidFill>
                <a:latin typeface="+mn-lt" panose="00000000000000000000"/>
                <a:ea typeface="+mn-ea" panose="00000000000000000000"/>
                <a:cs typeface="+mn-ea" panose="00000000000000000000"/>
                <a:sym typeface="+mn-ea" panose="00000000000000000000"/>
              </a:defRPr>
            </a:pPr>
            <a:r>
              <a:rPr lang="ko-KR" altLang="en-US" sz="2100" b="1" i="0" u="none" dirty="0">
                <a:solidFill>
                  <a:srgbClr val="434343"/>
                </a:solidFill>
                <a:latin typeface="+mn-lt" panose="00000000000000000000"/>
                <a:ea typeface="+mn-ea" panose="00000000000000000000"/>
                <a:cs typeface="+mn-ea" panose="00000000000000000000"/>
                <a:sym typeface="+mn-ea" panose="00000000000000000000"/>
              </a:rPr>
              <a:t>각 게임 별 정복까지 걸리는 시간</a:t>
            </a:r>
            <a:endParaRPr lang="ko-KR" altLang="en-US" dirty="0">
              <a:solidFill>
                <a:srgbClr val="434343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7.7799595892429352E-2"/>
          <c:y val="0.20460601150989532"/>
          <c:w val="0.89892095327377319"/>
          <c:h val="0.537898063659667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정복까지 걸리는 시간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>
                <c:manualLayout>
                  <c:x val="0"/>
                  <c:y val="0.106668934226036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9842-4F38-B088-0D4AA01D0E62}"/>
                </c:ext>
              </c:extLst>
            </c:dLbl>
            <c:dLbl>
              <c:idx val="1"/>
              <c:layout>
                <c:manualLayout>
                  <c:x val="0"/>
                  <c:y val="0.106668934226036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842-4F38-B088-0D4AA01D0E62}"/>
                </c:ext>
              </c:extLst>
            </c:dLbl>
            <c:dLbl>
              <c:idx val="2"/>
              <c:layout>
                <c:manualLayout>
                  <c:x val="0"/>
                  <c:y val="0.185810402035713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842-4F38-B088-0D4AA01D0E62}"/>
                </c:ext>
              </c:extLst>
            </c:dLbl>
            <c:dLbl>
              <c:idx val="3"/>
              <c:layout>
                <c:manualLayout>
                  <c:x val="0"/>
                  <c:y val="0.1754876077175140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842-4F38-B088-0D4AA01D0E62}"/>
                </c:ext>
              </c:extLst>
            </c:dLbl>
            <c:dLbl>
              <c:idx val="4"/>
              <c:layout>
                <c:manualLayout>
                  <c:x val="-8.3369999999999999E-17"/>
                  <c:y val="0.130755469202995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842-4F38-B088-0D4AA01D0E62}"/>
                </c:ext>
              </c:extLst>
            </c:dLbl>
            <c:dLbl>
              <c:idx val="5"/>
              <c:layout>
                <c:manualLayout>
                  <c:x val="0"/>
                  <c:y val="0.1961331963539123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842-4F38-B088-0D4AA01D0E62}"/>
                </c:ext>
              </c:extLst>
            </c:dLbl>
            <c:spPr>
              <a:noFill/>
              <a:ln w="9525">
                <a:noFill/>
              </a:ln>
              <a:effectLst/>
            </c:spPr>
            <c:txPr>
              <a:bodyPr rot="0" vert="horz" wrap="none" lIns="0" tIns="0" rIns="0" bIns="0" anchor="ctr" anchorCtr="1"/>
              <a:lstStyle/>
              <a:p>
                <a:pPr algn="l">
                  <a:defRPr sz="1100" b="0" i="0" u="none">
                    <a:solidFill>
                      <a:schemeClr val="tx1"/>
                    </a:solidFill>
                    <a:latin typeface="+mn-lt" panose="00000000000000000000"/>
                    <a:ea typeface="+mn-ea" panose="00000000000000000000"/>
                    <a:cs typeface="+mn-ea" panose="00000000000000000000"/>
                    <a:sym typeface="+mn-ea" panose="0000000000000000000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51.5</c:v>
                </c:pt>
                <c:pt idx="1">
                  <c:v>51</c:v>
                </c:pt>
                <c:pt idx="2">
                  <c:v>132</c:v>
                </c:pt>
                <c:pt idx="3">
                  <c:v>103</c:v>
                </c:pt>
                <c:pt idx="4">
                  <c:v>71.5</c:v>
                </c:pt>
                <c:pt idx="5">
                  <c:v>173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842-4F38-B088-0D4AA01D0E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74089343"/>
        <c:axId val="1374090591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34925" cap="rnd" cmpd="sng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9842-4F38-B088-0D4AA01D0E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평균</c:v>
                </c:pt>
              </c:strCache>
            </c:strRef>
          </c:tx>
          <c:spPr>
            <a:ln w="34925" cap="rnd" cmpd="sng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97</c:v>
                </c:pt>
                <c:pt idx="1">
                  <c:v>97</c:v>
                </c:pt>
                <c:pt idx="2">
                  <c:v>97</c:v>
                </c:pt>
                <c:pt idx="3">
                  <c:v>97</c:v>
                </c:pt>
                <c:pt idx="4">
                  <c:v>97</c:v>
                </c:pt>
                <c:pt idx="5">
                  <c:v>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9842-4F38-B088-0D4AA01D0E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4089343"/>
        <c:axId val="1374090591"/>
      </c:lineChart>
      <c:catAx>
        <c:axId val="137408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lstStyle/>
          <a:p>
            <a:pPr algn="l">
              <a:defRPr sz="1200" b="0" i="0" u="none">
                <a:solidFill>
                  <a:schemeClr val="tx1"/>
                </a:solidFill>
                <a:latin typeface="+mn-lt" panose="00000000000000000000"/>
                <a:ea typeface="+mn-ea" panose="00000000000000000000"/>
                <a:cs typeface="+mn-ea" panose="00000000000000000000"/>
                <a:sym typeface="+mn-ea" panose="00000000000000000000"/>
              </a:defRPr>
            </a:pPr>
            <a:endParaRPr lang="ko-KR"/>
          </a:p>
        </c:txPr>
        <c:crossAx val="1374090591"/>
        <c:crosses val="autoZero"/>
        <c:auto val="1"/>
        <c:lblAlgn val="ctr"/>
        <c:lblOffset val="100"/>
        <c:tickMarkSkip val="1"/>
        <c:noMultiLvlLbl val="0"/>
      </c:catAx>
      <c:valAx>
        <c:axId val="13740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lstStyle/>
          <a:p>
            <a:pPr algn="l">
              <a:defRPr sz="1100" b="0" i="0" u="none">
                <a:solidFill>
                  <a:schemeClr val="tx1"/>
                </a:solidFill>
                <a:latin typeface="+mn-lt" panose="00000000000000000000"/>
                <a:ea typeface="+mn-ea" panose="00000000000000000000"/>
                <a:cs typeface="+mn-ea" panose="00000000000000000000"/>
                <a:sym typeface="+mn-ea" panose="00000000000000000000"/>
              </a:defRPr>
            </a:pPr>
            <a:endParaRPr lang="ko-KR"/>
          </a:p>
        </c:txPr>
        <c:crossAx val="137408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lstStyle/>
        <a:p>
          <a:pPr algn="l">
            <a:defRPr sz="1200" b="0" i="0" u="none">
              <a:solidFill>
                <a:schemeClr val="tx1"/>
              </a:solidFill>
              <a:latin typeface="+mn-lt" panose="00000000000000000000"/>
              <a:ea typeface="+mn-ea" panose="00000000000000000000"/>
              <a:cs typeface="+mn-ea" panose="00000000000000000000"/>
              <a:sym typeface="+mn-ea" panose="00000000000000000000"/>
            </a:defRPr>
          </a:pPr>
          <a:endParaRPr lang="ko-KR"/>
        </a:p>
      </c:txPr>
    </c:legend>
    <c:plotVisOnly val="1"/>
    <c:dispBlanksAs val="gap"/>
    <c:showDLblsOverMax val="1"/>
  </c:chart>
  <c:spPr>
    <a:noFill/>
    <a:ln w="9525">
      <a:noFill/>
    </a:ln>
    <a:effectLst/>
  </c:spPr>
  <c:txPr>
    <a:bodyPr rot="0" vert="horz" wrap="none" lIns="0" tIns="0" rIns="0" bIns="0" anchor="ctr" anchorCtr="1"/>
    <a:lstStyle/>
    <a:p>
      <a:pPr algn="l">
        <a:defRPr b="0" i="0" u="none"/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-1" styleIndex="-1"/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2100" b="1" i="0" u="none">
                <a:solidFill>
                  <a:schemeClr val="tx1"/>
                </a:solidFill>
                <a:latin typeface="+mn-lt" panose="00000000000000000000"/>
                <a:ea typeface="+mn-ea" panose="00000000000000000000"/>
                <a:cs typeface="+mn-ea" panose="00000000000000000000"/>
                <a:sym typeface="+mn-ea" panose="00000000000000000000"/>
              </a:defRPr>
            </a:pPr>
            <a:r>
              <a:rPr lang="ko-KR" altLang="en-US" sz="2100" b="1" i="0" u="none" dirty="0">
                <a:solidFill>
                  <a:srgbClr val="434343"/>
                </a:solidFill>
                <a:latin typeface="+mn-lt" panose="00000000000000000000"/>
                <a:ea typeface="+mn-ea" panose="00000000000000000000"/>
                <a:cs typeface="+mn-ea" panose="00000000000000000000"/>
                <a:sym typeface="+mn-ea" panose="00000000000000000000"/>
              </a:rPr>
              <a:t>게임 한 판에 걸리는 시간</a:t>
            </a:r>
            <a:endParaRPr lang="ko-KR" altLang="en-US" dirty="0">
              <a:solidFill>
                <a:srgbClr val="434343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7.7799595892429352E-2"/>
          <c:y val="0.20460601150989532"/>
          <c:w val="0.89892095327377319"/>
          <c:h val="0.537898063659667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한 판에 걸리는 시간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>
                <c:manualLayout>
                  <c:x val="0"/>
                  <c:y val="0.106668934226036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9C2-4A1A-B577-6381FB61F31A}"/>
                </c:ext>
              </c:extLst>
            </c:dLbl>
            <c:dLbl>
              <c:idx val="1"/>
              <c:layout>
                <c:manualLayout>
                  <c:x val="0"/>
                  <c:y val="0.1093217656016349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9C2-4A1A-B577-6381FB61F31A}"/>
                </c:ext>
              </c:extLst>
            </c:dLbl>
            <c:dLbl>
              <c:idx val="2"/>
              <c:layout>
                <c:manualLayout>
                  <c:x val="0"/>
                  <c:y val="0.1433592438697814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9C2-4A1A-B577-6381FB61F31A}"/>
                </c:ext>
              </c:extLst>
            </c:dLbl>
            <c:dLbl>
              <c:idx val="3"/>
              <c:layout>
                <c:manualLayout>
                  <c:x val="0"/>
                  <c:y val="0.1360074877738952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9C2-4A1A-B577-6381FB61F31A}"/>
                </c:ext>
              </c:extLst>
            </c:dLbl>
            <c:spPr>
              <a:noFill/>
              <a:ln w="9525">
                <a:noFill/>
              </a:ln>
              <a:effectLst/>
            </c:spPr>
            <c:txPr>
              <a:bodyPr rot="0" vert="horz" wrap="none" lIns="0" tIns="0" rIns="0" bIns="0" anchor="ctr" anchorCtr="1"/>
              <a:lstStyle/>
              <a:p>
                <a:pPr algn="l">
                  <a:defRPr sz="1100" b="0" i="0" u="none">
                    <a:solidFill>
                      <a:schemeClr val="tx1"/>
                    </a:solidFill>
                    <a:latin typeface="+mn-lt" panose="00000000000000000000"/>
                    <a:ea typeface="+mn-ea" panose="00000000000000000000"/>
                    <a:cs typeface="+mn-ea" panose="00000000000000000000"/>
                    <a:sym typeface="+mn-ea" panose="00000000000000000000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30</c:v>
                </c:pt>
                <c:pt idx="2">
                  <c:v>20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9C2-4A1A-B577-6381FB61F3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74089343"/>
        <c:axId val="1374090591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34925" cap="rnd" cmpd="sng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9C2-4A1A-B577-6381FB61F31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평균</c:v>
                </c:pt>
              </c:strCache>
            </c:strRef>
          </c:tx>
          <c:spPr>
            <a:ln w="34925" cap="rnd" cmpd="sng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23.75</c:v>
                </c:pt>
                <c:pt idx="1">
                  <c:v>23.75</c:v>
                </c:pt>
                <c:pt idx="2">
                  <c:v>23.75</c:v>
                </c:pt>
                <c:pt idx="3">
                  <c:v>23.75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79C2-4A1A-B577-6381FB61F3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4089343"/>
        <c:axId val="1374090591"/>
      </c:lineChart>
      <c:catAx>
        <c:axId val="137408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lstStyle/>
          <a:p>
            <a:pPr algn="l">
              <a:defRPr sz="1200" b="0" i="0" u="none">
                <a:solidFill>
                  <a:schemeClr val="tx1"/>
                </a:solidFill>
                <a:latin typeface="+mn-lt" panose="00000000000000000000"/>
                <a:ea typeface="+mn-ea" panose="00000000000000000000"/>
                <a:cs typeface="+mn-ea" panose="00000000000000000000"/>
                <a:sym typeface="+mn-ea" panose="00000000000000000000"/>
              </a:defRPr>
            </a:pPr>
            <a:endParaRPr lang="ko-KR"/>
          </a:p>
        </c:txPr>
        <c:crossAx val="1374090591"/>
        <c:crosses val="autoZero"/>
        <c:auto val="1"/>
        <c:lblAlgn val="ctr"/>
        <c:lblOffset val="100"/>
        <c:tickMarkSkip val="1"/>
        <c:noMultiLvlLbl val="0"/>
      </c:catAx>
      <c:valAx>
        <c:axId val="13740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lstStyle/>
          <a:p>
            <a:pPr algn="l">
              <a:defRPr sz="1100" b="0" i="0" u="none">
                <a:solidFill>
                  <a:schemeClr val="tx1"/>
                </a:solidFill>
                <a:latin typeface="+mn-lt" panose="00000000000000000000"/>
                <a:ea typeface="+mn-ea" panose="00000000000000000000"/>
                <a:cs typeface="+mn-ea" panose="00000000000000000000"/>
                <a:sym typeface="+mn-ea" panose="00000000000000000000"/>
              </a:defRPr>
            </a:pPr>
            <a:endParaRPr lang="ko-KR"/>
          </a:p>
        </c:txPr>
        <c:crossAx val="137408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lstStyle/>
        <a:p>
          <a:pPr algn="l">
            <a:defRPr sz="1200" b="0" i="0" u="none">
              <a:solidFill>
                <a:schemeClr val="tx1"/>
              </a:solidFill>
              <a:latin typeface="+mn-lt" panose="00000000000000000000"/>
              <a:ea typeface="+mn-ea" panose="00000000000000000000"/>
              <a:cs typeface="+mn-ea" panose="00000000000000000000"/>
              <a:sym typeface="+mn-ea" panose="00000000000000000000"/>
            </a:defRPr>
          </a:pPr>
          <a:endParaRPr lang="ko-KR"/>
        </a:p>
      </c:txPr>
    </c:legend>
    <c:plotVisOnly val="1"/>
    <c:dispBlanksAs val="gap"/>
    <c:showDLblsOverMax val="1"/>
  </c:chart>
  <c:spPr>
    <a:noFill/>
    <a:ln w="9525">
      <a:noFill/>
    </a:ln>
    <a:effectLst/>
  </c:spPr>
  <c:txPr>
    <a:bodyPr rot="0" vert="horz" wrap="none" lIns="0" tIns="0" rIns="0" bIns="0" anchor="ctr" anchorCtr="1"/>
    <a:lstStyle/>
    <a:p>
      <a:pPr algn="l">
        <a:defRPr b="0" i="0" u="none"/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-1" styleIndex="-1"/>
    </c:ext>
  </c:extLst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04CCF04-4723-4D11-9F2A-34BF025E83E5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3DDD0D88-27D1-4310-A5B2-CD052A9B81D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3D3A3FD-7266-450E-AAD8-DFF2125B6F72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B17CDC2-9F4D-47A7-8116-D15B3BD1AC9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	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롤은 출처 필요</a:t>
            </a:r>
            <a:r>
              <a:rPr lang="en-US" altLang="ko-KR"/>
              <a:t>. </a:t>
            </a:r>
            <a:r>
              <a:rPr lang="ko-KR" altLang="en-US"/>
              <a:t>개발자 패치노트 등 참고</a:t>
            </a:r>
          </a:p>
          <a:p>
            <a:pPr lvl="0">
              <a:defRPr/>
            </a:pPr>
            <a:r>
              <a:rPr lang="ko-KR" altLang="en-US"/>
              <a:t>나머지는 최대 플레이 시간이 정해져있음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  <a:defRPr/>
            </a:pPr>
            <a:r>
              <a:rPr lang="ko-KR" altLang="en-US"/>
              <a:t>적합한 카드 사용 </a:t>
            </a:r>
            <a:r>
              <a:rPr lang="en-US" altLang="ko-KR"/>
              <a:t>AI</a:t>
            </a:r>
          </a:p>
          <a:p>
            <a:pPr marL="228600" indent="-228600">
              <a:buAutoNum type="arabicPeriod"/>
              <a:defRPr/>
            </a:pPr>
            <a:endParaRPr lang="en-US" altLang="ko-KR"/>
          </a:p>
          <a:p>
            <a:pPr marL="228600" indent="-228600">
              <a:buAutoNum type="arabicPeriod"/>
              <a:defRPr/>
            </a:pPr>
            <a:r>
              <a:rPr lang="ko-KR" altLang="en-US"/>
              <a:t>사거리 안에서 타겟 설정</a:t>
            </a:r>
          </a:p>
          <a:p>
            <a:pPr marL="228600" indent="-228600">
              <a:buAutoNum type="arabicPeriod"/>
              <a:defRPr/>
            </a:pPr>
            <a:r>
              <a:rPr lang="ko-KR" altLang="en-US"/>
              <a:t>없으면 이동 후</a:t>
            </a:r>
            <a:r>
              <a:rPr lang="en-US" altLang="ko-KR"/>
              <a:t> </a:t>
            </a:r>
            <a:r>
              <a:rPr lang="ko-KR" altLang="en-US"/>
              <a:t>사용</a:t>
            </a:r>
          </a:p>
          <a:p>
            <a:pPr marL="228600" indent="-228600">
              <a:buAutoNum type="arabicPeriod"/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크기의 경우 </a:t>
            </a:r>
            <a:r>
              <a:rPr lang="en-US" altLang="ko-KR" dirty="0"/>
              <a:t>~m </a:t>
            </a:r>
            <a:r>
              <a:rPr lang="ko-KR" altLang="en-US" dirty="0"/>
              <a:t>등 구체적인 단위 제시</a:t>
            </a:r>
            <a:endParaRPr lang="en-US" altLang="ko-KR" dirty="0"/>
          </a:p>
          <a:p>
            <a:pPr>
              <a:defRPr/>
            </a:pPr>
            <a:r>
              <a:rPr lang="ko-KR" altLang="en-US" dirty="0"/>
              <a:t>이동경로 표시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09653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023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5B5B5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40A130E-E3B8-4EBE-931F-81B26B8448AA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00C6A38-4290-41DD-B95C-4155372FD4A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A348888-F454-4AD2-BA62-3AF29D9807C0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첫째 목차</a:t>
            </a:r>
          </a:p>
          <a:p>
            <a:pPr lvl="0">
              <a:defRPr/>
            </a:pPr>
            <a:r>
              <a:rPr lang="ko-KR" altLang="en-US" dirty="0"/>
              <a:t>둘째 목차</a:t>
            </a:r>
          </a:p>
          <a:p>
            <a:pPr lvl="0">
              <a:defRPr/>
            </a:pPr>
            <a:r>
              <a:rPr lang="ko-KR" altLang="en-US" dirty="0"/>
              <a:t>셋째 목차</a:t>
            </a:r>
          </a:p>
          <a:p>
            <a:pPr lvl="0">
              <a:defRPr/>
            </a:pPr>
            <a:r>
              <a:rPr lang="ko-KR" altLang="en-US" dirty="0"/>
              <a:t>넷째 목차</a:t>
            </a:r>
          </a:p>
          <a:p>
            <a:pPr lvl="0">
              <a:defRPr/>
            </a:pPr>
            <a:r>
              <a:rPr lang="ko-KR" altLang="en-US" dirty="0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6FEC12-A4C9-4837-AF94-AD867782C04C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7F84A3-4F29-4053-ACFD-1BAF2D3F140C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04200" y="2495800"/>
            <a:ext cx="7583600" cy="18664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solidFill>
                  <a:srgbClr val="5B5B5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717600" y="1444400"/>
            <a:ext cx="6756800" cy="7808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pPr lvl="0">
              <a:defRPr/>
            </a:pPr>
            <a:r>
              <a:rPr lang="ko-KR" altLang="en-US"/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17600" y="4660600"/>
            <a:ext cx="6756800" cy="6976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rgbClr val="5B5B5B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pPr lvl="0">
              <a:defRPr/>
            </a:pPr>
            <a:r>
              <a:rPr lang="ko-KR" altLang="en-US" dirty="0"/>
              <a:t>클릭하여 마스터 부제목 스타일 편집</a:t>
            </a:r>
            <a:endParaRPr dirty="0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7254400" cy="7636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>
            <a:lvl1pPr marL="230400" lvl="0" indent="-230400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Char char="❖"/>
              <a:defRPr sz="1533">
                <a:solidFill>
                  <a:srgbClr val="434343"/>
                </a:solidFill>
              </a:defRPr>
            </a:lvl1pPr>
            <a:lvl2pPr marL="812780" lvl="1" indent="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en-US" altLang="ko-KR"/>
              <a:t>Asdaewf</a:t>
            </a:r>
          </a:p>
          <a:p>
            <a:pPr lvl="1">
              <a:defRPr/>
            </a:pPr>
            <a:r>
              <a:rPr lang="en-US" altLang="ko-KR"/>
              <a:t>Awefawef</a:t>
            </a:r>
          </a:p>
          <a:p>
            <a:pPr lvl="2">
              <a:defRPr/>
            </a:pPr>
            <a:r>
              <a:rPr lang="en-US" altLang="ko-KR"/>
              <a:t>awef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  <a:lvl2pPr>
              <a:defRPr>
                <a:solidFill>
                  <a:srgbClr val="5B5B5B"/>
                </a:solidFill>
              </a:defRPr>
            </a:lvl2pPr>
            <a:lvl3pPr>
              <a:defRPr>
                <a:solidFill>
                  <a:srgbClr val="5B5B5B"/>
                </a:solidFill>
              </a:defRPr>
            </a:lvl3pPr>
            <a:lvl4pPr>
              <a:defRPr>
                <a:solidFill>
                  <a:srgbClr val="5B5B5B"/>
                </a:solidFill>
              </a:defRPr>
            </a:lvl4pPr>
            <a:lvl5pPr>
              <a:defRPr>
                <a:solidFill>
                  <a:srgbClr val="5B5B5B"/>
                </a:solidFill>
              </a:defRPr>
            </a:lvl5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953836A-82A3-4C8B-9D31-CD724F3673ED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D2EBAF6-36D0-4DD8-B695-D4C1B37E35D6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5B5B5B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0728D28-603B-4EFC-80F8-17E5E9107035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27A1F4E-0809-4239-8034-C38E431DAF92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E0DA496-7307-4E8B-88DE-CB97B48BAB6F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8721E90-850C-410B-8B89-8394F580CFDA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blipFill dpi="0" rotWithShape="1">
          <a:blip r:embed="rId16">
            <a:alphaModFix amt="75000"/>
            <a:lum/>
          </a:blip>
          <a:srcRect/>
          <a:tile tx="0" ty="0" sx="75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D422D86A-5F52-4165-8473-F1B836277586}" type="datetime1">
              <a:rPr lang="ko-KR" altLang="en-US"/>
              <a:pPr lvl="0">
                <a:defRPr/>
              </a:pPr>
              <a:t>2023-06-25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</p:sldLayoutIdLst>
  <p:transition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amu.wiki/w/%EB%A7%88%EB%B8%94%20%EB%AF%B8%EB%93%9C%EB%82%98%EC%9E%87%20%EC%84%A0%EC%A6%8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hyperlink" Target="https://youtube.com/clip/UgkxNHPBo1T7ff-MMr1uUkC6wnePj0JAvXOY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chart" Target="../charts/chart1.xml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chart" Target="../charts/chart2.xml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75000"/>
            <a:lum/>
          </a:blip>
          <a:srcRect/>
          <a:tile tx="0" ty="0" sx="75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Enemy Slasher</a:t>
            </a:r>
            <a:endParaRPr lang="ko-KR" altLang="en-US" b="1" dirty="0">
              <a:solidFill>
                <a:srgbClr val="434343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706179" y="4940182"/>
            <a:ext cx="6448000" cy="503200"/>
          </a:xfrm>
        </p:spPr>
        <p:txBody>
          <a:bodyPr>
            <a:noAutofit/>
          </a:bodyPr>
          <a:lstStyle/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2018182004 </a:t>
            </a:r>
            <a:r>
              <a:rPr lang="ko-KR" altLang="en-US" b="1" dirty="0">
                <a:solidFill>
                  <a:srgbClr val="434343"/>
                </a:solidFill>
              </a:rPr>
              <a:t>김나현</a:t>
            </a:r>
          </a:p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2018180015</a:t>
            </a:r>
            <a:r>
              <a:rPr lang="ko-KR" altLang="en-US" b="1" dirty="0">
                <a:solidFill>
                  <a:srgbClr val="434343"/>
                </a:solidFill>
              </a:rPr>
              <a:t> 류연우</a:t>
            </a:r>
          </a:p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2018180017</a:t>
            </a:r>
            <a:r>
              <a:rPr lang="ko-KR" altLang="en-US" b="1" dirty="0">
                <a:solidFill>
                  <a:srgbClr val="434343"/>
                </a:solidFill>
              </a:rPr>
              <a:t> </a:t>
            </a:r>
            <a:r>
              <a:rPr lang="ko-KR" altLang="en-US" b="1" dirty="0" err="1">
                <a:solidFill>
                  <a:srgbClr val="434343"/>
                </a:solidFill>
              </a:rPr>
              <a:t>박기정</a:t>
            </a:r>
            <a:endParaRPr lang="ko-KR" altLang="en-US" b="1" dirty="0">
              <a:solidFill>
                <a:srgbClr val="43434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8800" y="332563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dirty="0">
                <a:solidFill>
                  <a:srgbClr val="434343"/>
                </a:solidFill>
              </a:rPr>
              <a:t>조작법</a:t>
            </a:r>
          </a:p>
        </p:txBody>
      </p:sp>
      <p:grpSp>
        <p:nvGrpSpPr>
          <p:cNvPr id="57" name="그룹 56"/>
          <p:cNvGrpSpPr/>
          <p:nvPr/>
        </p:nvGrpSpPr>
        <p:grpSpPr>
          <a:xfrm>
            <a:off x="8697599" y="1852751"/>
            <a:ext cx="3043854" cy="3857767"/>
            <a:chOff x="8697599" y="1852751"/>
            <a:chExt cx="3043854" cy="3857767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9034537" y="3567393"/>
              <a:ext cx="2143125" cy="2143125"/>
            </a:xfrm>
            <a:prstGeom prst="rect">
              <a:avLst/>
            </a:prstGeom>
            <a:noFill/>
          </p:spPr>
        </p:pic>
        <p:grpSp>
          <p:nvGrpSpPr>
            <p:cNvPr id="54" name="그룹 53"/>
            <p:cNvGrpSpPr/>
            <p:nvPr/>
          </p:nvGrpSpPr>
          <p:grpSpPr>
            <a:xfrm>
              <a:off x="9447671" y="1852751"/>
              <a:ext cx="1538984" cy="2340558"/>
              <a:chOff x="9447671" y="1852751"/>
              <a:chExt cx="1538984" cy="2340558"/>
            </a:xfrm>
          </p:grpSpPr>
          <p:cxnSp>
            <p:nvCxnSpPr>
              <p:cNvPr id="35" name="직선 연결선 34"/>
              <p:cNvCxnSpPr/>
              <p:nvPr/>
            </p:nvCxnSpPr>
            <p:spPr>
              <a:xfrm flipV="1">
                <a:off x="10217163" y="2318562"/>
                <a:ext cx="0" cy="1874747"/>
              </a:xfrm>
              <a:prstGeom prst="line">
                <a:avLst/>
              </a:prstGeom>
              <a:ln w="38100">
                <a:solidFill>
                  <a:srgbClr val="892C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직사각형 35"/>
              <p:cNvSpPr/>
              <p:nvPr/>
            </p:nvSpPr>
            <p:spPr>
              <a:xfrm>
                <a:off x="9447671" y="1852751"/>
                <a:ext cx="1538984" cy="465811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892C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 dirty="0">
                    <a:solidFill>
                      <a:srgbClr val="434343"/>
                    </a:solidFill>
                  </a:rPr>
                  <a:t>줌 인 아웃</a:t>
                </a:r>
              </a:p>
            </p:txBody>
          </p:sp>
        </p:grpSp>
        <p:grpSp>
          <p:nvGrpSpPr>
            <p:cNvPr id="47" name="그룹 46"/>
            <p:cNvGrpSpPr/>
            <p:nvPr/>
          </p:nvGrpSpPr>
          <p:grpSpPr>
            <a:xfrm>
              <a:off x="8697599" y="2509320"/>
              <a:ext cx="1455270" cy="2010770"/>
              <a:chOff x="8697599" y="2509320"/>
              <a:chExt cx="1455270" cy="2010770"/>
            </a:xfrm>
          </p:grpSpPr>
          <p:sp>
            <p:nvSpPr>
              <p:cNvPr id="38" name="직사각형 37"/>
              <p:cNvSpPr/>
              <p:nvPr/>
            </p:nvSpPr>
            <p:spPr>
              <a:xfrm>
                <a:off x="8697599" y="2509320"/>
                <a:ext cx="1455270" cy="1058072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FF75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 dirty="0">
                    <a:solidFill>
                      <a:srgbClr val="434343"/>
                    </a:solidFill>
                  </a:rPr>
                  <a:t>카드 사용 및 각종 </a:t>
                </a:r>
                <a:r>
                  <a:rPr lang="ko-KR" altLang="en-US" sz="2000" b="1" dirty="0" err="1">
                    <a:solidFill>
                      <a:srgbClr val="434343"/>
                    </a:solidFill>
                  </a:rPr>
                  <a:t>피킹</a:t>
                </a:r>
                <a:endParaRPr lang="ko-KR" altLang="en-US" sz="2000" b="1" dirty="0">
                  <a:solidFill>
                    <a:srgbClr val="434343"/>
                  </a:solidFill>
                </a:endParaRPr>
              </a:p>
            </p:txBody>
          </p:sp>
          <p:cxnSp>
            <p:nvCxnSpPr>
              <p:cNvPr id="40" name="연결선: 꺾임 39"/>
              <p:cNvCxnSpPr/>
              <p:nvPr/>
            </p:nvCxnSpPr>
            <p:spPr>
              <a:xfrm rot="16200000" flipH="1">
                <a:off x="9230371" y="3762255"/>
                <a:ext cx="952698" cy="562972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FF75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그룹 51"/>
            <p:cNvGrpSpPr/>
            <p:nvPr/>
          </p:nvGrpSpPr>
          <p:grpSpPr>
            <a:xfrm>
              <a:off x="10470895" y="2458690"/>
              <a:ext cx="1270558" cy="1966890"/>
              <a:chOff x="10470895" y="2458690"/>
              <a:chExt cx="1270558" cy="1966890"/>
            </a:xfrm>
          </p:grpSpPr>
          <p:sp>
            <p:nvSpPr>
              <p:cNvPr id="37" name="직사각형 36"/>
              <p:cNvSpPr/>
              <p:nvPr/>
            </p:nvSpPr>
            <p:spPr>
              <a:xfrm>
                <a:off x="10470895" y="2458690"/>
                <a:ext cx="1270558" cy="97031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E88B5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400" b="1" dirty="0">
                    <a:solidFill>
                      <a:srgbClr val="434343"/>
                    </a:solidFill>
                  </a:rPr>
                  <a:t>카메라 회전</a:t>
                </a:r>
              </a:p>
            </p:txBody>
          </p:sp>
          <p:cxnSp>
            <p:nvCxnSpPr>
              <p:cNvPr id="48" name="연결선: 꺾임 47"/>
              <p:cNvCxnSpPr/>
              <p:nvPr/>
            </p:nvCxnSpPr>
            <p:spPr>
              <a:xfrm rot="5400000">
                <a:off x="10293974" y="3613380"/>
                <a:ext cx="996581" cy="627820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E88B5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54" name="그림 205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4675" y="1779815"/>
            <a:ext cx="7799471" cy="4262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8799" y="423277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타 게임과의 비교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 dirty="0"/>
              <a:t>붕괴</a:t>
            </a:r>
            <a:r>
              <a:rPr lang="en-US" altLang="ko-KR" sz="2400" dirty="0"/>
              <a:t>:</a:t>
            </a:r>
            <a:r>
              <a:rPr lang="ko-KR" altLang="en-US" sz="2400" dirty="0"/>
              <a:t>스타레일</a:t>
            </a:r>
          </a:p>
          <a:p>
            <a:pPr lvl="1">
              <a:defRPr/>
            </a:pPr>
            <a:r>
              <a:rPr lang="ko-KR" altLang="en-US" sz="2400" dirty="0"/>
              <a:t>특징 비교</a:t>
            </a:r>
          </a:p>
          <a:p>
            <a:pPr lvl="2">
              <a:defRPr/>
            </a:pPr>
            <a:endParaRPr lang="ko-KR" altLang="en-US" sz="2000" dirty="0"/>
          </a:p>
          <a:p>
            <a:pPr lvl="2">
              <a:defRPr/>
            </a:pPr>
            <a:r>
              <a:rPr lang="ko-KR" altLang="en-US" sz="2200" dirty="0"/>
              <a:t>스킬이 아닌 카드 사용</a:t>
            </a:r>
          </a:p>
          <a:p>
            <a:pPr lvl="2">
              <a:defRPr/>
            </a:pPr>
            <a:r>
              <a:rPr lang="ko-KR" altLang="en-US" sz="2200" dirty="0"/>
              <a:t>캐릭터들의 위치가 동적</a:t>
            </a:r>
          </a:p>
          <a:p>
            <a:pPr lvl="2">
              <a:defRPr/>
            </a:pPr>
            <a:r>
              <a:rPr lang="ko-KR" altLang="en-US" sz="2200" dirty="0"/>
              <a:t>복잡한 속성 시스템의 단순화 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16720" y="2125637"/>
            <a:ext cx="4594906" cy="2606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8800" y="423277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타 게임과의 비교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 dirty="0"/>
              <a:t>Marvel's Midnight Suns</a:t>
            </a:r>
          </a:p>
          <a:p>
            <a:pPr lvl="1">
              <a:defRPr/>
            </a:pPr>
            <a:r>
              <a:rPr lang="ko-KR" altLang="en-US" sz="2400" dirty="0"/>
              <a:t>특징 비교</a:t>
            </a:r>
          </a:p>
          <a:p>
            <a:pPr lvl="1">
              <a:defRPr/>
            </a:pPr>
            <a:endParaRPr lang="ko-KR" altLang="en-US" sz="2400" dirty="0"/>
          </a:p>
          <a:p>
            <a:pPr lvl="2">
              <a:defRPr/>
            </a:pPr>
            <a:r>
              <a:rPr lang="ko-KR" altLang="en-US" sz="2400" dirty="0"/>
              <a:t>이동을 지시하지 않음</a:t>
            </a:r>
          </a:p>
          <a:p>
            <a:pPr lvl="2">
              <a:defRPr/>
            </a:pPr>
            <a:r>
              <a:rPr lang="ko-KR" altLang="en-US" sz="2400" dirty="0"/>
              <a:t>대상을 직접 지시하지 않음</a:t>
            </a:r>
          </a:p>
          <a:p>
            <a:pPr lvl="2">
              <a:defRPr/>
            </a:pPr>
            <a:r>
              <a:rPr lang="ko-KR" altLang="en-US" sz="2400" dirty="0"/>
              <a:t>페널티 코스트가 누적된다</a:t>
            </a:r>
          </a:p>
          <a:p>
            <a:pPr lvl="2">
              <a:defRPr/>
            </a:pPr>
            <a:endParaRPr lang="ko-KR" altLang="en-US" sz="20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50477" y="2125516"/>
            <a:ext cx="4634608" cy="26069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64017" y="423277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개발 환경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3000"/>
              <a:t>DirectX 12</a:t>
            </a:r>
          </a:p>
          <a:p>
            <a:pPr lvl="0">
              <a:defRPr/>
            </a:pPr>
            <a:endParaRPr lang="en-US" altLang="ko-KR" sz="1400"/>
          </a:p>
          <a:p>
            <a:pPr lvl="0">
              <a:defRPr/>
            </a:pPr>
            <a:r>
              <a:rPr lang="en-US" altLang="ko-KR" sz="3000"/>
              <a:t>Visual Studio 2022</a:t>
            </a:r>
          </a:p>
          <a:p>
            <a:pPr lvl="0">
              <a:defRPr/>
            </a:pPr>
            <a:endParaRPr lang="en-US" altLang="ko-KR" sz="1400"/>
          </a:p>
          <a:p>
            <a:pPr lvl="0">
              <a:defRPr/>
            </a:pPr>
            <a:r>
              <a:rPr lang="en-US" altLang="ko-KR" sz="3000"/>
              <a:t>Git hub</a:t>
            </a:r>
          </a:p>
          <a:p>
            <a:pPr lvl="0">
              <a:defRPr/>
            </a:pPr>
            <a:endParaRPr lang="en-US" altLang="ko-KR" sz="1400"/>
          </a:p>
          <a:p>
            <a:pPr lvl="0">
              <a:defRPr/>
            </a:pPr>
            <a:r>
              <a:rPr lang="en-US" altLang="ko-KR" sz="3000"/>
              <a:t>Microsoft Windows 10</a:t>
            </a:r>
          </a:p>
          <a:p>
            <a:pPr lvl="0">
              <a:defRPr/>
            </a:pPr>
            <a:endParaRPr lang="en-US" altLang="ko-KR" sz="1400"/>
          </a:p>
          <a:p>
            <a:pPr lvl="0">
              <a:defRPr/>
            </a:pPr>
            <a:r>
              <a:rPr lang="en-US" altLang="ko-KR" sz="3000"/>
              <a:t>3ds Max</a:t>
            </a:r>
          </a:p>
          <a:p>
            <a:pPr lvl="0">
              <a:defRPr/>
            </a:pPr>
            <a:endParaRPr lang="ko-KR" altLang="en-US"/>
          </a:p>
        </p:txBody>
      </p:sp>
      <p:pic>
        <p:nvPicPr>
          <p:cNvPr id="1026" name="Picture 2" descr="Gry DirectX 12 na celowniku AMD: Jeszcze przyjdzie nasz czas | PurePC.pl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95001" y="1733662"/>
            <a:ext cx="1351057" cy="1351057"/>
          </a:xfrm>
          <a:prstGeom prst="rect">
            <a:avLst/>
          </a:prstGeom>
          <a:noFill/>
        </p:spPr>
      </p:pic>
      <p:pic>
        <p:nvPicPr>
          <p:cNvPr id="1028" name="Picture 4" descr="Microsoft Apps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248255" y="1733662"/>
            <a:ext cx="1351056" cy="1351056"/>
          </a:xfrm>
          <a:prstGeom prst="rect">
            <a:avLst/>
          </a:prstGeom>
          <a:noFill/>
        </p:spPr>
      </p:pic>
      <p:pic>
        <p:nvPicPr>
          <p:cNvPr id="1030" name="Picture 6" descr="GitHub Logo and symbol, meaning, history, PNG, brand"/>
          <p:cNvPicPr>
            <a:picLocks noChangeAspect="1" noChangeArrowheads="1"/>
          </p:cNvPicPr>
          <p:nvPr/>
        </p:nvPicPr>
        <p:blipFill rotWithShape="1">
          <a:blip r:embed="rId4"/>
          <a:srcRect l="17890" r="18110"/>
          <a:stretch>
            <a:fillRect/>
          </a:stretch>
        </p:blipFill>
        <p:spPr>
          <a:xfrm>
            <a:off x="6096000" y="3699234"/>
            <a:ext cx="1545125" cy="1351984"/>
          </a:xfrm>
          <a:prstGeom prst="rect">
            <a:avLst/>
          </a:prstGeom>
          <a:noFill/>
        </p:spPr>
      </p:pic>
      <p:pic>
        <p:nvPicPr>
          <p:cNvPr id="1032" name="Picture 8" descr="여전히 가능한 윈도우 10으로의 무료 업그레이드 방법 : 네이버 블로그"/>
          <p:cNvPicPr>
            <a:picLocks noChangeAspect="1" noChangeArrowheads="1"/>
          </p:cNvPicPr>
          <p:nvPr/>
        </p:nvPicPr>
        <p:blipFill rotWithShape="1">
          <a:blip r:embed="rId5"/>
          <a:srcRect l="15010" r="15260"/>
          <a:stretch>
            <a:fillRect/>
          </a:stretch>
        </p:blipFill>
        <p:spPr>
          <a:xfrm>
            <a:off x="8363310" y="3689517"/>
            <a:ext cx="1260523" cy="1354095"/>
          </a:xfrm>
          <a:prstGeom prst="rect">
            <a:avLst/>
          </a:prstGeom>
          <a:noFill/>
        </p:spPr>
      </p:pic>
      <p:pic>
        <p:nvPicPr>
          <p:cNvPr id="1034" name="Picture 10" descr="Autodesk® 3ds Max® 2018 A | Premier Cadd Services in South karnataka, India"/>
          <p:cNvPicPr>
            <a:picLocks noChangeAspect="1" noChangeArrowheads="1"/>
          </p:cNvPicPr>
          <p:nvPr/>
        </p:nvPicPr>
        <p:blipFill rotWithShape="1">
          <a:blip r:embed="rId6"/>
          <a:srcRect l="51920" t="3980" r="1860" b="5800"/>
          <a:stretch>
            <a:fillRect/>
          </a:stretch>
        </p:blipFill>
        <p:spPr>
          <a:xfrm>
            <a:off x="10346018" y="3689517"/>
            <a:ext cx="1384416" cy="1351056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45139" y="468634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역할분담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78571" y="1643681"/>
            <a:ext cx="5453500" cy="4555200"/>
          </a:xfrm>
        </p:spPr>
        <p:txBody>
          <a:bodyPr/>
          <a:lstStyle/>
          <a:p>
            <a:pPr lvl="0">
              <a:defRPr/>
            </a:pPr>
            <a:r>
              <a:rPr lang="ko-KR" altLang="en-US" sz="2000" dirty="0"/>
              <a:t>김나현</a:t>
            </a:r>
          </a:p>
          <a:p>
            <a:pPr lvl="1">
              <a:defRPr/>
            </a:pPr>
            <a:r>
              <a:rPr lang="en-US" altLang="ko-KR" sz="2000" dirty="0"/>
              <a:t>UI </a:t>
            </a:r>
            <a:r>
              <a:rPr lang="ko-KR" altLang="en-US" sz="2000" dirty="0"/>
              <a:t>구현</a:t>
            </a:r>
          </a:p>
          <a:p>
            <a:pPr lvl="1">
              <a:defRPr/>
            </a:pPr>
            <a:r>
              <a:rPr lang="ko-KR" altLang="en-US" sz="2000" dirty="0"/>
              <a:t>조명</a:t>
            </a:r>
            <a:r>
              <a:rPr lang="en-US" altLang="ko-KR" sz="2000" dirty="0"/>
              <a:t>,</a:t>
            </a:r>
            <a:r>
              <a:rPr lang="ko-KR" altLang="en-US" sz="2000" dirty="0"/>
              <a:t> 그림자</a:t>
            </a:r>
          </a:p>
          <a:p>
            <a:pPr lvl="1">
              <a:defRPr/>
            </a:pPr>
            <a:r>
              <a:rPr lang="ko-KR" altLang="en-US" sz="2000" dirty="0" err="1"/>
              <a:t>파티클</a:t>
            </a:r>
            <a:endParaRPr lang="en-US" altLang="ko-KR" sz="2000" dirty="0"/>
          </a:p>
          <a:p>
            <a:pPr lvl="1">
              <a:defRPr/>
            </a:pPr>
            <a:endParaRPr lang="en-US" altLang="ko-KR" sz="2000" dirty="0"/>
          </a:p>
          <a:p>
            <a:pPr lvl="0">
              <a:defRPr/>
            </a:pPr>
            <a:r>
              <a:rPr lang="ko-KR" altLang="en-US" sz="2000" dirty="0"/>
              <a:t>류연우</a:t>
            </a:r>
          </a:p>
          <a:p>
            <a:pPr lvl="1">
              <a:defRPr/>
            </a:pPr>
            <a:r>
              <a:rPr lang="en-US" altLang="ko-KR" sz="2000" b="0" spc="-100" dirty="0" err="1"/>
              <a:t>WSAAsyncSelcect</a:t>
            </a:r>
            <a:r>
              <a:rPr lang="ko-KR" altLang="en-US" sz="2000" b="0" spc="-100" dirty="0"/>
              <a:t>를 이용한 멀티플레이</a:t>
            </a:r>
          </a:p>
          <a:p>
            <a:pPr lvl="1">
              <a:defRPr/>
            </a:pPr>
            <a:r>
              <a:rPr lang="ko-KR" altLang="en-US" sz="2000" dirty="0" err="1"/>
              <a:t>카툰</a:t>
            </a:r>
            <a:r>
              <a:rPr lang="ko-KR" altLang="en-US" sz="2000" dirty="0"/>
              <a:t> 렌더링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/>
              <a:t>충돌체크</a:t>
            </a:r>
          </a:p>
          <a:p>
            <a:pPr lvl="1">
              <a:defRPr/>
            </a:pPr>
            <a:endParaRPr lang="ko-KR" altLang="en-US" sz="2000" dirty="0"/>
          </a:p>
        </p:txBody>
      </p:sp>
      <p:sp>
        <p:nvSpPr>
          <p:cNvPr id="4" name="텍스트 개체 틀 2"/>
          <p:cNvSpPr txBox="1"/>
          <p:nvPr/>
        </p:nvSpPr>
        <p:spPr>
          <a:xfrm>
            <a:off x="6284841" y="1621003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000" dirty="0" err="1"/>
              <a:t>박기정</a:t>
            </a:r>
            <a:endParaRPr lang="ko-KR" altLang="en-US" sz="2000" dirty="0"/>
          </a:p>
          <a:p>
            <a:pPr lvl="1">
              <a:defRPr/>
            </a:pPr>
            <a:r>
              <a:rPr lang="ko-KR" altLang="en-US" sz="2000" dirty="0"/>
              <a:t>프로그램내 애니메이션 </a:t>
            </a:r>
            <a:r>
              <a:rPr lang="ko-KR" altLang="en-US" sz="2000" dirty="0" err="1"/>
              <a:t>생성부</a:t>
            </a:r>
            <a:r>
              <a:rPr lang="ko-KR" altLang="en-US" sz="2000" dirty="0"/>
              <a:t> 구현</a:t>
            </a:r>
          </a:p>
          <a:p>
            <a:pPr lvl="1">
              <a:defRPr/>
            </a:pPr>
            <a:r>
              <a:rPr lang="ko-KR" altLang="en-US" sz="2000" dirty="0" err="1"/>
              <a:t>메쉬의</a:t>
            </a:r>
            <a:r>
              <a:rPr lang="ko-KR" altLang="en-US" sz="2000" dirty="0"/>
              <a:t> </a:t>
            </a:r>
            <a:r>
              <a:rPr lang="ko-KR" altLang="en-US" sz="2000" dirty="0" err="1"/>
              <a:t>폴리곤</a:t>
            </a:r>
            <a:r>
              <a:rPr lang="ko-KR" altLang="en-US" sz="2000" dirty="0"/>
              <a:t> 절단</a:t>
            </a:r>
          </a:p>
          <a:p>
            <a:pPr lvl="1">
              <a:defRPr/>
            </a:pPr>
            <a:endParaRPr lang="en-US" altLang="ko-KR" sz="2000" dirty="0"/>
          </a:p>
          <a:p>
            <a:pPr lvl="1">
              <a:defRPr/>
            </a:pPr>
            <a:endParaRPr lang="en-US" altLang="ko-KR" sz="2000" dirty="0"/>
          </a:p>
          <a:p>
            <a:pPr lvl="0">
              <a:defRPr/>
            </a:pPr>
            <a:r>
              <a:rPr lang="ko-KR" altLang="en-US" sz="2000" dirty="0"/>
              <a:t>공통</a:t>
            </a:r>
          </a:p>
          <a:p>
            <a:pPr lvl="1">
              <a:defRPr/>
            </a:pPr>
            <a:r>
              <a:rPr lang="ko-KR" altLang="en-US" sz="2000" dirty="0"/>
              <a:t>프레임 워크</a:t>
            </a:r>
          </a:p>
          <a:p>
            <a:pPr lvl="1">
              <a:defRPr/>
            </a:pPr>
            <a:r>
              <a:rPr lang="ko-KR" altLang="en-US" sz="2000" dirty="0"/>
              <a:t>리소스 수집 및 제작</a:t>
            </a:r>
            <a:endParaRPr lang="en-US" altLang="ko-KR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54732" y="423277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개인별 준비 현황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2910" y="1559248"/>
            <a:ext cx="5136000" cy="4642478"/>
          </a:xfrm>
        </p:spPr>
        <p:txBody>
          <a:bodyPr/>
          <a:lstStyle/>
          <a:p>
            <a:pPr lvl="0">
              <a:defRPr/>
            </a:pPr>
            <a:r>
              <a:rPr lang="ko-KR" altLang="en-US" sz="2400"/>
              <a:t>김나현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게임 프로그래밍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게임수학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 사운드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애니메이션 </a:t>
            </a:r>
            <a:r>
              <a:rPr lang="en-US" altLang="ko-KR" sz="2400"/>
              <a:t>1</a:t>
            </a:r>
          </a:p>
          <a:p>
            <a:pPr marL="0" indent="0">
              <a:buNone/>
              <a:defRPr/>
            </a:pPr>
            <a:endParaRPr lang="en-US" altLang="ko-KR" sz="2400"/>
          </a:p>
        </p:txBody>
      </p:sp>
      <p:sp>
        <p:nvSpPr>
          <p:cNvPr id="4" name="텍스트 개체 틀 2"/>
          <p:cNvSpPr txBox="1"/>
          <p:nvPr/>
        </p:nvSpPr>
        <p:spPr>
          <a:xfrm>
            <a:off x="8214400" y="1559248"/>
            <a:ext cx="5136000" cy="4642478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/>
              <a:t>박기정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게임 프로그래밍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게임수학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알고리즘</a:t>
            </a:r>
            <a:endParaRPr lang="en-US" altLang="ko-KR" sz="2400"/>
          </a:p>
        </p:txBody>
      </p:sp>
      <p:sp>
        <p:nvSpPr>
          <p:cNvPr id="5" name="텍스트 개체 틀 2"/>
          <p:cNvSpPr txBox="1"/>
          <p:nvPr/>
        </p:nvSpPr>
        <p:spPr>
          <a:xfrm>
            <a:off x="4323964" y="1559248"/>
            <a:ext cx="5136000" cy="4642478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/>
              <a:t>류연우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네트워크 게임 프로그래밍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인공지능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모델링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애니메이션 </a:t>
            </a:r>
            <a:r>
              <a:rPr lang="en-US" altLang="ko-KR" sz="2400"/>
              <a:t>1</a:t>
            </a:r>
          </a:p>
          <a:p>
            <a:pPr>
              <a:buFontTx/>
              <a:buChar char="-"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endParaRPr lang="en-US" altLang="ko-KR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8800" y="264527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일정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7D156BC-C4F5-32F2-D172-0FB19D7C57FD}"/>
              </a:ext>
            </a:extLst>
          </p:cNvPr>
          <p:cNvGrpSpPr/>
          <p:nvPr/>
        </p:nvGrpSpPr>
        <p:grpSpPr>
          <a:xfrm>
            <a:off x="513284" y="1292679"/>
            <a:ext cx="11260682" cy="4722585"/>
            <a:chOff x="513284" y="1292679"/>
            <a:chExt cx="11260682" cy="4722585"/>
          </a:xfrm>
        </p:grpSpPr>
        <p:pic>
          <p:nvPicPr>
            <p:cNvPr id="1029" name="그림 1028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513284" y="1292679"/>
              <a:ext cx="11260682" cy="4722585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4E7D808-D0EA-F881-A149-C0E1AD21AC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7886" t="37609" r="48608" b="56231"/>
            <a:stretch/>
          </p:blipFill>
          <p:spPr>
            <a:xfrm>
              <a:off x="5382491" y="4114800"/>
              <a:ext cx="394855" cy="290946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4200" y="2042228"/>
            <a:ext cx="7583600" cy="1866400"/>
          </a:xfrm>
        </p:spPr>
        <p:txBody>
          <a:bodyPr/>
          <a:lstStyle/>
          <a:p>
            <a:pPr lvl="0">
              <a:defRPr/>
            </a:pPr>
            <a:r>
              <a:rPr lang="en-US" altLang="ko-KR"/>
              <a:t>Q &amp; A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28932" y="2064907"/>
            <a:ext cx="7583600" cy="186640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감사합니다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/>
          <p:cNvSpPr txBox="1"/>
          <p:nvPr/>
        </p:nvSpPr>
        <p:spPr>
          <a:xfrm>
            <a:off x="473820" y="1335253"/>
            <a:ext cx="5135999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27000" indent="0">
              <a:defRPr/>
            </a:pPr>
            <a:r>
              <a:rPr lang="ko-KR" altLang="en-US" dirty="0">
                <a:solidFill>
                  <a:srgbClr val="434343"/>
                </a:solidFill>
              </a:rPr>
              <a:t>제목 </a:t>
            </a:r>
            <a:r>
              <a:rPr lang="en-US" altLang="ko-KR" dirty="0">
                <a:solidFill>
                  <a:srgbClr val="434343"/>
                </a:solidFill>
              </a:rPr>
              <a:t>– Enemy Slasher</a:t>
            </a:r>
          </a:p>
          <a:p>
            <a:pPr marL="127000" indent="0">
              <a:defRPr/>
            </a:pPr>
            <a:endParaRPr lang="en-US" altLang="ko-KR" dirty="0">
              <a:solidFill>
                <a:srgbClr val="434343"/>
              </a:solidFill>
            </a:endParaRPr>
          </a:p>
          <a:p>
            <a:pPr marL="127000" indent="0">
              <a:defRPr/>
            </a:pPr>
            <a:r>
              <a:rPr lang="ko-KR" altLang="en-US" dirty="0">
                <a:solidFill>
                  <a:srgbClr val="434343"/>
                </a:solidFill>
              </a:rPr>
              <a:t>장르 </a:t>
            </a:r>
            <a:r>
              <a:rPr lang="en-US" altLang="ko-KR" dirty="0">
                <a:solidFill>
                  <a:srgbClr val="434343"/>
                </a:solidFill>
              </a:rPr>
              <a:t>– </a:t>
            </a:r>
            <a:r>
              <a:rPr lang="ko-KR" altLang="en-US" dirty="0" err="1">
                <a:solidFill>
                  <a:srgbClr val="434343"/>
                </a:solidFill>
              </a:rPr>
              <a:t>턴제</a:t>
            </a:r>
            <a:r>
              <a:rPr lang="ko-KR" altLang="en-US" dirty="0">
                <a:solidFill>
                  <a:srgbClr val="434343"/>
                </a:solidFill>
              </a:rPr>
              <a:t> </a:t>
            </a:r>
            <a:r>
              <a:rPr lang="en-US" altLang="ko-KR" dirty="0">
                <a:solidFill>
                  <a:srgbClr val="434343"/>
                </a:solidFill>
              </a:rPr>
              <a:t>RPG</a:t>
            </a:r>
          </a:p>
          <a:p>
            <a:pPr marL="127000" indent="0">
              <a:defRPr/>
            </a:pPr>
            <a:endParaRPr lang="en-US" altLang="ko-KR" dirty="0">
              <a:solidFill>
                <a:srgbClr val="434343"/>
              </a:solidFill>
            </a:endParaRPr>
          </a:p>
          <a:p>
            <a:pPr marL="127000" indent="0">
              <a:defRPr/>
            </a:pPr>
            <a:r>
              <a:rPr lang="ko-KR" altLang="en-US" dirty="0">
                <a:solidFill>
                  <a:srgbClr val="434343"/>
                </a:solidFill>
              </a:rPr>
              <a:t>개요 </a:t>
            </a:r>
            <a:r>
              <a:rPr lang="en-US" altLang="ko-KR" dirty="0">
                <a:solidFill>
                  <a:srgbClr val="434343"/>
                </a:solidFill>
              </a:rPr>
              <a:t>– </a:t>
            </a:r>
            <a:r>
              <a:rPr lang="ko-KR" altLang="en-US" dirty="0">
                <a:solidFill>
                  <a:srgbClr val="434343"/>
                </a:solidFill>
              </a:rPr>
              <a:t>턴마다 진행되며</a:t>
            </a:r>
          </a:p>
          <a:p>
            <a:pPr marL="127000" indent="0">
              <a:defRPr/>
            </a:pPr>
            <a:r>
              <a:rPr lang="ko-KR" altLang="en-US" dirty="0">
                <a:solidFill>
                  <a:srgbClr val="434343"/>
                </a:solidFill>
              </a:rPr>
              <a:t>한정된 카드를 적절히 활용하여</a:t>
            </a:r>
          </a:p>
          <a:p>
            <a:pPr marL="127000" indent="0">
              <a:defRPr/>
            </a:pPr>
            <a:r>
              <a:rPr lang="ko-KR" altLang="en-US" dirty="0">
                <a:solidFill>
                  <a:srgbClr val="434343"/>
                </a:solidFill>
              </a:rPr>
              <a:t> 적 몬스터를 잡고 </a:t>
            </a:r>
          </a:p>
          <a:p>
            <a:pPr marL="127000" indent="0">
              <a:defRPr/>
            </a:pPr>
            <a:r>
              <a:rPr lang="ko-KR" altLang="en-US" dirty="0">
                <a:solidFill>
                  <a:srgbClr val="434343"/>
                </a:solidFill>
              </a:rPr>
              <a:t>스테이지를 클리어하는 게임</a:t>
            </a:r>
            <a:endParaRPr lang="en-US" altLang="ko-KR" dirty="0">
              <a:solidFill>
                <a:srgbClr val="434343"/>
              </a:solidFill>
            </a:endParaRPr>
          </a:p>
        </p:txBody>
      </p:sp>
      <p:sp>
        <p:nvSpPr>
          <p:cNvPr id="6" name="텍스트 개체 틀 2"/>
          <p:cNvSpPr txBox="1"/>
          <p:nvPr/>
        </p:nvSpPr>
        <p:spPr>
          <a:xfrm>
            <a:off x="5934075" y="5370345"/>
            <a:ext cx="5459849" cy="653457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1400" dirty="0">
                <a:solidFill>
                  <a:srgbClr val="434343"/>
                </a:solidFill>
              </a:rPr>
              <a:t>예시 게임 </a:t>
            </a:r>
            <a:r>
              <a:rPr lang="en-US" altLang="ko-KR" sz="1400" dirty="0">
                <a:solidFill>
                  <a:srgbClr val="434343"/>
                </a:solidFill>
              </a:rPr>
              <a:t>- </a:t>
            </a:r>
            <a:r>
              <a:rPr lang="ko-KR" altLang="en-US" sz="1400" b="1" i="0" u="none" strike="noStrike" dirty="0">
                <a:solidFill>
                  <a:srgbClr val="0275D8"/>
                </a:solidFill>
                <a:effectLst/>
                <a:latin typeface="Merriweather"/>
                <a:ea typeface="Merriweather"/>
                <a:cs typeface="Merriweather"/>
                <a:sym typeface="Merriweather"/>
                <a:hlinkClick r:id="rId3"/>
              </a:rPr>
              <a:t>마블 </a:t>
            </a:r>
            <a:r>
              <a:rPr lang="ko-KR" altLang="en-US" sz="1400" b="1" i="0" u="none" strike="noStrike" dirty="0" err="1">
                <a:solidFill>
                  <a:srgbClr val="0275D8"/>
                </a:solidFill>
                <a:effectLst/>
                <a:latin typeface="Merriweather"/>
                <a:ea typeface="Merriweather"/>
                <a:cs typeface="Merriweather"/>
                <a:sym typeface="Merriweather"/>
                <a:hlinkClick r:id="rId3"/>
              </a:rPr>
              <a:t>미드나잇</a:t>
            </a:r>
            <a:r>
              <a:rPr lang="ko-KR" altLang="en-US" sz="1400" b="1" i="0" u="none" strike="noStrike" dirty="0">
                <a:solidFill>
                  <a:srgbClr val="0275D8"/>
                </a:solidFill>
                <a:effectLst/>
                <a:latin typeface="Merriweather"/>
                <a:ea typeface="Merriweather"/>
                <a:cs typeface="Merriweather"/>
                <a:sym typeface="Merriweather"/>
                <a:hlinkClick r:id="rId3"/>
              </a:rPr>
              <a:t> </a:t>
            </a:r>
            <a:r>
              <a:rPr lang="ko-KR" altLang="en-US" sz="1400" b="1" i="0" u="none" strike="noStrike" dirty="0" err="1">
                <a:solidFill>
                  <a:srgbClr val="0275D8"/>
                </a:solidFill>
                <a:effectLst/>
                <a:latin typeface="Merriweather"/>
                <a:ea typeface="Merriweather"/>
                <a:cs typeface="Merriweather"/>
                <a:sym typeface="Merriweather"/>
                <a:hlinkClick r:id="rId3"/>
              </a:rPr>
              <a:t>선즈</a:t>
            </a:r>
            <a:endParaRPr lang="ko-KR" altLang="en-US" sz="1400" b="1" i="0" u="none" strike="noStrike" dirty="0">
              <a:solidFill>
                <a:srgbClr val="0275D8"/>
              </a:solidFill>
              <a:effectLst/>
              <a:latin typeface="Merriweather"/>
              <a:ea typeface="Merriweather"/>
              <a:cs typeface="Merriweather"/>
              <a:sym typeface="Merriweather"/>
            </a:endParaRPr>
          </a:p>
          <a:p>
            <a:pPr lvl="0">
              <a:defRPr/>
            </a:pPr>
            <a:endParaRPr lang="ko-KR" altLang="en-US" sz="1400" dirty="0"/>
          </a:p>
        </p:txBody>
      </p:sp>
      <p:pic>
        <p:nvPicPr>
          <p:cNvPr id="10" name="그림 9">
            <a:hlinkClick r:id="rId4"/>
          </p:cNvPr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435330" y="1633785"/>
            <a:ext cx="6282850" cy="35119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84642" y="230509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sz="5400" b="1" dirty="0">
                <a:solidFill>
                  <a:srgbClr val="434343"/>
                </a:solidFill>
              </a:rPr>
              <a:t>목차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0000" y="1670698"/>
            <a:ext cx="5136000" cy="4555200"/>
          </a:xfrm>
        </p:spPr>
        <p:txBody>
          <a:bodyPr/>
          <a:lstStyle/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 dirty="0"/>
              <a:t>1. </a:t>
            </a:r>
            <a:r>
              <a:rPr lang="ko-KR" altLang="en-US" sz="2400" dirty="0"/>
              <a:t>환경분석 </a:t>
            </a:r>
            <a:r>
              <a:rPr lang="en-US" altLang="ko-KR" sz="2400" dirty="0"/>
              <a:t>/ </a:t>
            </a:r>
            <a:r>
              <a:rPr lang="ko-KR" altLang="en-US" sz="2400" dirty="0"/>
              <a:t>연구 목적 </a:t>
            </a:r>
            <a:r>
              <a:rPr lang="en-US" altLang="ko-KR" sz="2400" dirty="0"/>
              <a:t>(4p)</a:t>
            </a:r>
          </a:p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 dirty="0"/>
              <a:t>2. </a:t>
            </a:r>
            <a:r>
              <a:rPr lang="ko-KR" altLang="en-US" sz="2400" dirty="0"/>
              <a:t>기술 </a:t>
            </a:r>
            <a:r>
              <a:rPr lang="en-US" altLang="ko-KR" sz="2400" dirty="0"/>
              <a:t>/ </a:t>
            </a:r>
            <a:r>
              <a:rPr lang="ko-KR" altLang="en-US" sz="2400" dirty="0"/>
              <a:t>중점 연구분야 </a:t>
            </a:r>
            <a:r>
              <a:rPr lang="en-US" altLang="ko-KR" sz="2400" dirty="0"/>
              <a:t>(5p)</a:t>
            </a:r>
          </a:p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 dirty="0"/>
              <a:t>3. </a:t>
            </a:r>
            <a:r>
              <a:rPr lang="ko-KR" altLang="en-US" sz="2400" dirty="0"/>
              <a:t>게임소개 및 특징 </a:t>
            </a:r>
            <a:r>
              <a:rPr lang="en-US" altLang="ko-KR" sz="2400" dirty="0"/>
              <a:t>(7p)</a:t>
            </a:r>
          </a:p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 dirty="0"/>
              <a:t>4. </a:t>
            </a:r>
            <a:r>
              <a:rPr lang="ko-KR" altLang="en-US" sz="2400" dirty="0"/>
              <a:t>게임 진행 </a:t>
            </a:r>
            <a:r>
              <a:rPr lang="en-US" altLang="ko-KR" sz="2400" dirty="0"/>
              <a:t>(8p)</a:t>
            </a:r>
          </a:p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 dirty="0"/>
              <a:t>5. </a:t>
            </a:r>
            <a:r>
              <a:rPr lang="ko-KR" altLang="en-US" sz="2400" dirty="0"/>
              <a:t>조작법 </a:t>
            </a:r>
            <a:r>
              <a:rPr lang="en-US" altLang="ko-KR" sz="2400" dirty="0"/>
              <a:t>(10p)</a:t>
            </a:r>
          </a:p>
          <a:p>
            <a:pPr lvl="0">
              <a:defRPr/>
            </a:pPr>
            <a:endParaRPr lang="en-US" altLang="ko-KR" dirty="0">
              <a:solidFill>
                <a:srgbClr val="5B5B5B"/>
              </a:solidFill>
            </a:endParaRPr>
          </a:p>
          <a:p>
            <a:pPr lvl="0">
              <a:defRPr/>
            </a:pPr>
            <a:endParaRPr lang="en-US" altLang="ko-KR" dirty="0"/>
          </a:p>
          <a:p>
            <a:pPr lvl="0">
              <a:defRPr/>
            </a:pPr>
            <a:endParaRPr lang="ko-KR" altLang="en-US" dirty="0"/>
          </a:p>
        </p:txBody>
      </p:sp>
      <p:sp>
        <p:nvSpPr>
          <p:cNvPr id="4" name="텍스트 개체 틀 2"/>
          <p:cNvSpPr txBox="1"/>
          <p:nvPr/>
        </p:nvSpPr>
        <p:spPr>
          <a:xfrm>
            <a:off x="6026429" y="1670698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03195" indent="0">
              <a:lnSpc>
                <a:spcPct val="150000"/>
              </a:lnSpc>
              <a:buFont typeface="Lato"/>
              <a:buNone/>
              <a:defRPr/>
            </a:pPr>
            <a:r>
              <a:rPr lang="en-US" altLang="ko-KR" sz="2400" dirty="0"/>
              <a:t>6. </a:t>
            </a:r>
            <a:r>
              <a:rPr lang="ko-KR" altLang="en-US" sz="2400" dirty="0"/>
              <a:t>타 게임과의 비교 </a:t>
            </a:r>
            <a:r>
              <a:rPr lang="en-US" altLang="ko-KR" sz="2400" dirty="0"/>
              <a:t>(11p)</a:t>
            </a:r>
          </a:p>
          <a:p>
            <a:pPr marL="203195" indent="0">
              <a:lnSpc>
                <a:spcPct val="150000"/>
              </a:lnSpc>
              <a:buFont typeface="Lato"/>
              <a:buNone/>
              <a:defRPr/>
            </a:pPr>
            <a:r>
              <a:rPr lang="en-US" altLang="ko-KR" sz="2400" dirty="0"/>
              <a:t>7. </a:t>
            </a:r>
            <a:r>
              <a:rPr lang="ko-KR" altLang="en-US" sz="2400" dirty="0"/>
              <a:t>개발 환경</a:t>
            </a:r>
            <a:r>
              <a:rPr lang="en-US" altLang="ko-KR" sz="2400" dirty="0"/>
              <a:t> (13p)</a:t>
            </a:r>
          </a:p>
          <a:p>
            <a:pPr marL="203195" indent="0">
              <a:lnSpc>
                <a:spcPct val="150000"/>
              </a:lnSpc>
              <a:buFont typeface="Lato"/>
              <a:buNone/>
              <a:defRPr/>
            </a:pPr>
            <a:r>
              <a:rPr lang="en-US" altLang="ko-KR" sz="2400" dirty="0"/>
              <a:t>8. </a:t>
            </a:r>
            <a:r>
              <a:rPr lang="ko-KR" altLang="en-US" sz="2400" dirty="0"/>
              <a:t>역할 분담 </a:t>
            </a:r>
            <a:r>
              <a:rPr lang="en-US" altLang="ko-KR" sz="2400" dirty="0"/>
              <a:t>(14p)</a:t>
            </a:r>
          </a:p>
          <a:p>
            <a:pPr marL="203195" indent="0">
              <a:lnSpc>
                <a:spcPct val="150000"/>
              </a:lnSpc>
              <a:buFont typeface="Lato"/>
              <a:buNone/>
              <a:defRPr/>
            </a:pPr>
            <a:r>
              <a:rPr lang="en-US" altLang="ko-KR" sz="2400" dirty="0"/>
              <a:t>9. </a:t>
            </a:r>
            <a:r>
              <a:rPr lang="ko-KR" altLang="en-US" sz="2400" dirty="0"/>
              <a:t>개인별 준비 현황 </a:t>
            </a:r>
            <a:r>
              <a:rPr lang="en-US" altLang="ko-KR" sz="2400" dirty="0"/>
              <a:t>(15p)</a:t>
            </a:r>
          </a:p>
          <a:p>
            <a:pPr marL="203195" indent="0">
              <a:lnSpc>
                <a:spcPct val="150000"/>
              </a:lnSpc>
              <a:buFont typeface="Lato"/>
              <a:buNone/>
              <a:defRPr/>
            </a:pPr>
            <a:r>
              <a:rPr lang="en-US" altLang="ko-KR" sz="2400" dirty="0"/>
              <a:t>10. </a:t>
            </a:r>
            <a:r>
              <a:rPr lang="ko-KR" altLang="en-US" sz="2400" dirty="0"/>
              <a:t>일정 </a:t>
            </a:r>
            <a:r>
              <a:rPr lang="en-US" altLang="ko-KR" sz="2400" dirty="0"/>
              <a:t>(16p)</a:t>
            </a:r>
          </a:p>
          <a:p>
            <a:pPr lvl="0">
              <a:defRPr/>
            </a:pPr>
            <a:endParaRPr lang="en-US" altLang="ko-KR" dirty="0"/>
          </a:p>
          <a:p>
            <a:pPr lvl="0">
              <a:defRPr/>
            </a:pPr>
            <a:endParaRPr lang="en-US" altLang="ko-KR" dirty="0"/>
          </a:p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90893" y="287206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환경 분석 </a:t>
            </a:r>
            <a:r>
              <a:rPr lang="en-US" altLang="ko-KR" b="1" dirty="0">
                <a:solidFill>
                  <a:srgbClr val="434343"/>
                </a:solidFill>
              </a:rPr>
              <a:t>/ </a:t>
            </a:r>
            <a:r>
              <a:rPr lang="ko-KR" altLang="en-US" b="1" dirty="0">
                <a:solidFill>
                  <a:srgbClr val="434343"/>
                </a:solidFill>
              </a:rPr>
              <a:t>연구 목적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0000" y="1621003"/>
            <a:ext cx="10774922" cy="4555200"/>
          </a:xfrm>
        </p:spPr>
        <p:txBody>
          <a:bodyPr/>
          <a:lstStyle/>
          <a:p>
            <a:pPr lvl="0">
              <a:defRPr/>
            </a:pPr>
            <a:r>
              <a:rPr lang="ko-KR" altLang="en-US" sz="2400" dirty="0"/>
              <a:t>한판한판은 </a:t>
            </a:r>
            <a:r>
              <a:rPr lang="ko-KR" altLang="en-US" sz="2400" b="1" dirty="0">
                <a:solidFill>
                  <a:srgbClr val="CC3300"/>
                </a:solidFill>
              </a:rPr>
              <a:t>짧고</a:t>
            </a:r>
            <a:r>
              <a:rPr lang="ko-KR" altLang="en-US" sz="2400" dirty="0"/>
              <a:t> 정복까지 걸리는 시간은 </a:t>
            </a:r>
            <a:r>
              <a:rPr lang="ko-KR" altLang="en-US" sz="2400" b="1" dirty="0">
                <a:solidFill>
                  <a:srgbClr val="CC3300"/>
                </a:solidFill>
              </a:rPr>
              <a:t>긴</a:t>
            </a:r>
            <a:r>
              <a:rPr lang="ko-KR" altLang="en-US" sz="2400" dirty="0"/>
              <a:t> 게임</a:t>
            </a:r>
          </a:p>
          <a:p>
            <a:pPr lvl="0">
              <a:defRPr/>
            </a:pPr>
            <a:r>
              <a:rPr lang="ko-KR" altLang="en-US" sz="2400" dirty="0"/>
              <a:t>인터넷 방송의 영향력이 커지고 있으므로 </a:t>
            </a:r>
            <a:r>
              <a:rPr lang="ko-KR" altLang="en-US" sz="2400" b="1" dirty="0">
                <a:solidFill>
                  <a:srgbClr val="CC3300"/>
                </a:solidFill>
              </a:rPr>
              <a:t>방송하기 좋은 게임</a:t>
            </a:r>
          </a:p>
          <a:p>
            <a:pPr lvl="0">
              <a:defRPr/>
            </a:pPr>
            <a:endParaRPr lang="ko-KR" altLang="en-US" sz="2000" dirty="0"/>
          </a:p>
        </p:txBody>
      </p:sp>
      <p:grpSp>
        <p:nvGrpSpPr>
          <p:cNvPr id="27" name="그룹 26"/>
          <p:cNvGrpSpPr>
            <a:grpSpLocks/>
          </p:cNvGrpSpPr>
          <p:nvPr/>
        </p:nvGrpSpPr>
        <p:grpSpPr>
          <a:xfrm>
            <a:off x="6245292" y="2929812"/>
            <a:ext cx="5417976" cy="3510427"/>
            <a:chOff x="6096000" y="2749380"/>
            <a:chExt cx="5585237" cy="3690859"/>
          </a:xfrm>
        </p:grpSpPr>
        <p:graphicFrame>
          <p:nvGraphicFramePr>
            <p:cNvPr id="10" name="차트 9"/>
            <p:cNvGraphicFramePr/>
            <p:nvPr>
              <p:extLst>
                <p:ext uri="{D42A27DB-BD31-4B8C-83A1-F6EECF244321}">
                  <p14:modId xmlns:p14="http://schemas.microsoft.com/office/powerpoint/2010/main" val="773206123"/>
                </p:ext>
              </p:extLst>
            </p:nvPr>
          </p:nvGraphicFramePr>
          <p:xfrm>
            <a:off x="6096000" y="2749380"/>
            <a:ext cx="5585237" cy="369085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pic>
          <p:nvPicPr>
            <p:cNvPr id="25" name="그림 24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11290362" y="4928019"/>
              <a:ext cx="357879" cy="538624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7115531" y="5050178"/>
              <a:ext cx="373637" cy="373637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10438371" y="4935248"/>
              <a:ext cx="375865" cy="531395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7"/>
            <a:stretch>
              <a:fillRect/>
            </a:stretch>
          </p:blipFill>
          <p:spPr>
            <a:xfrm>
              <a:off x="7940338" y="4937353"/>
              <a:ext cx="373637" cy="531395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8"/>
            <a:stretch>
              <a:fillRect/>
            </a:stretch>
          </p:blipFill>
          <p:spPr>
            <a:xfrm>
              <a:off x="8778086" y="4941390"/>
              <a:ext cx="387880" cy="531395"/>
            </a:xfrm>
            <a:prstGeom prst="rect">
              <a:avLst/>
            </a:prstGeom>
          </p:spPr>
        </p:pic>
        <p:pic>
          <p:nvPicPr>
            <p:cNvPr id="23" name="그림 22"/>
            <p:cNvPicPr>
              <a:picLocks noChangeAspect="1"/>
            </p:cNvPicPr>
            <p:nvPr/>
          </p:nvPicPr>
          <p:blipFill rotWithShape="1">
            <a:blip r:embed="rId9"/>
            <a:stretch>
              <a:fillRect/>
            </a:stretch>
          </p:blipFill>
          <p:spPr>
            <a:xfrm>
              <a:off x="9624467" y="4937352"/>
              <a:ext cx="357879" cy="531395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7950785" y="3461984"/>
              <a:ext cx="2170302" cy="55011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dirty="0">
                  <a:solidFill>
                    <a:srgbClr val="434343"/>
                  </a:solidFill>
                </a:rPr>
                <a:t>평균 </a:t>
              </a:r>
              <a:r>
                <a:rPr lang="en-US" altLang="ko-KR" sz="2800" dirty="0">
                  <a:solidFill>
                    <a:srgbClr val="434343"/>
                  </a:solidFill>
                </a:rPr>
                <a:t>97</a:t>
              </a:r>
              <a:r>
                <a:rPr lang="ko-KR" altLang="en-US" sz="2800" dirty="0">
                  <a:solidFill>
                    <a:srgbClr val="434343"/>
                  </a:solidFill>
                </a:rPr>
                <a:t>시간</a:t>
              </a:r>
            </a:p>
          </p:txBody>
        </p:sp>
      </p:grpSp>
      <p:graphicFrame>
        <p:nvGraphicFramePr>
          <p:cNvPr id="39" name="차트 38"/>
          <p:cNvGraphicFramePr/>
          <p:nvPr>
            <p:extLst>
              <p:ext uri="{D42A27DB-BD31-4B8C-83A1-F6EECF244321}">
                <p14:modId xmlns:p14="http://schemas.microsoft.com/office/powerpoint/2010/main" val="2261126020"/>
              </p:ext>
            </p:extLst>
          </p:nvPr>
        </p:nvGraphicFramePr>
        <p:xfrm>
          <a:off x="618024" y="2929812"/>
          <a:ext cx="5401619" cy="34549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664677" y="3256381"/>
            <a:ext cx="331638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110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170181" y="3260872"/>
            <a:ext cx="62281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100">
                <a:solidFill>
                  <a:schemeClr val="tx1"/>
                </a:solidFill>
              </a:rPr>
              <a:t>시간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392026" y="3636993"/>
            <a:ext cx="220486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 dirty="0">
                <a:solidFill>
                  <a:srgbClr val="434343"/>
                </a:solidFill>
              </a:rPr>
              <a:t>평균 약 </a:t>
            </a:r>
            <a:r>
              <a:rPr lang="en-US" altLang="ko-KR" sz="2800" dirty="0">
                <a:solidFill>
                  <a:srgbClr val="434343"/>
                </a:solidFill>
              </a:rPr>
              <a:t>24</a:t>
            </a:r>
            <a:r>
              <a:rPr lang="ko-KR" altLang="en-US" sz="2800" dirty="0">
                <a:solidFill>
                  <a:srgbClr val="434343"/>
                </a:solidFill>
              </a:rPr>
              <a:t>분</a:t>
            </a:r>
          </a:p>
        </p:txBody>
      </p:sp>
      <p:grpSp>
        <p:nvGrpSpPr>
          <p:cNvPr id="48" name="그룹 47"/>
          <p:cNvGrpSpPr/>
          <p:nvPr/>
        </p:nvGrpSpPr>
        <p:grpSpPr>
          <a:xfrm>
            <a:off x="8887529" y="448915"/>
            <a:ext cx="2847393" cy="1597034"/>
            <a:chOff x="7580081" y="953507"/>
            <a:chExt cx="3895725" cy="2153084"/>
          </a:xfrm>
        </p:grpSpPr>
        <p:pic>
          <p:nvPicPr>
            <p:cNvPr id="45" name="그림 44"/>
            <p:cNvPicPr>
              <a:picLocks noChangeAspect="1"/>
            </p:cNvPicPr>
            <p:nvPr/>
          </p:nvPicPr>
          <p:blipFill rotWithShape="1">
            <a:blip r:embed="rId11"/>
            <a:stretch>
              <a:fillRect/>
            </a:stretch>
          </p:blipFill>
          <p:spPr>
            <a:xfrm>
              <a:off x="7580081" y="953507"/>
              <a:ext cx="3895725" cy="657225"/>
            </a:xfrm>
            <a:prstGeom prst="rect">
              <a:avLst/>
            </a:prstGeom>
          </p:spPr>
        </p:pic>
        <p:pic>
          <p:nvPicPr>
            <p:cNvPr id="47" name="그림 46"/>
            <p:cNvPicPr>
              <a:picLocks noChangeAspect="1"/>
            </p:cNvPicPr>
            <p:nvPr/>
          </p:nvPicPr>
          <p:blipFill rotWithShape="1">
            <a:blip r:embed="rId12"/>
            <a:stretch>
              <a:fillRect/>
            </a:stretch>
          </p:blipFill>
          <p:spPr>
            <a:xfrm>
              <a:off x="7580081" y="1601641"/>
              <a:ext cx="3895725" cy="15049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8799" y="287206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기술 </a:t>
            </a:r>
            <a:r>
              <a:rPr lang="en-US" altLang="ko-KR" b="1" dirty="0">
                <a:solidFill>
                  <a:srgbClr val="434343"/>
                </a:solidFill>
              </a:rPr>
              <a:t>/ </a:t>
            </a:r>
            <a:r>
              <a:rPr lang="ko-KR" altLang="en-US" b="1" dirty="0">
                <a:solidFill>
                  <a:srgbClr val="434343"/>
                </a:solidFill>
              </a:rPr>
              <a:t>중점 연구분야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 dirty="0"/>
              <a:t>멀티 플레이</a:t>
            </a:r>
            <a:r>
              <a:rPr lang="en-US" altLang="ko-KR" sz="2400" dirty="0"/>
              <a:t>	</a:t>
            </a:r>
          </a:p>
          <a:p>
            <a:pPr marL="0" indent="0">
              <a:buNone/>
              <a:defRPr/>
            </a:pPr>
            <a:r>
              <a:rPr lang="ko-KR" altLang="en-US" sz="2400" b="1" dirty="0">
                <a:solidFill>
                  <a:srgbClr val="CC3300"/>
                </a:solidFill>
              </a:rPr>
              <a:t>	</a:t>
            </a:r>
            <a:r>
              <a:rPr lang="en-US" altLang="ko-KR" sz="2400" b="1" dirty="0" err="1">
                <a:solidFill>
                  <a:srgbClr val="CC3300"/>
                </a:solidFill>
              </a:rPr>
              <a:t>WSAAsyncSelect</a:t>
            </a:r>
            <a:r>
              <a:rPr lang="en-US" altLang="ko-KR" sz="2400" dirty="0">
                <a:solidFill>
                  <a:srgbClr val="CC3300"/>
                </a:solidFill>
              </a:rPr>
              <a:t> </a:t>
            </a:r>
            <a:r>
              <a:rPr lang="ko-KR" altLang="en-US" sz="2400" dirty="0"/>
              <a:t>모델 을 이용한 멀티 플레이 구현</a:t>
            </a:r>
          </a:p>
          <a:p>
            <a:pPr marL="0" indent="0">
              <a:buNone/>
              <a:defRPr/>
            </a:pPr>
            <a:r>
              <a:rPr lang="ko-KR" altLang="en-US" sz="2400" dirty="0"/>
              <a:t>	</a:t>
            </a:r>
            <a:r>
              <a:rPr lang="ko-KR" altLang="en-US" sz="2400" b="1" dirty="0">
                <a:solidFill>
                  <a:srgbClr val="CC3300"/>
                </a:solidFill>
              </a:rPr>
              <a:t>실시간</a:t>
            </a:r>
            <a:r>
              <a:rPr lang="ko-KR" altLang="en-US" sz="2400" dirty="0"/>
              <a:t> 서버 통신 구현</a:t>
            </a:r>
          </a:p>
          <a:p>
            <a:pPr marL="0" indent="0">
              <a:buNone/>
              <a:defRPr/>
            </a:pPr>
            <a:endParaRPr lang="en-US" altLang="ko-KR" sz="2400" dirty="0"/>
          </a:p>
          <a:p>
            <a:pPr>
              <a:defRPr/>
            </a:pPr>
            <a:r>
              <a:rPr lang="ko-KR" altLang="en-US" sz="2400" dirty="0" err="1"/>
              <a:t>카툰</a:t>
            </a:r>
            <a:r>
              <a:rPr lang="ko-KR" altLang="en-US" sz="2400" dirty="0"/>
              <a:t> 렌더링</a:t>
            </a:r>
          </a:p>
          <a:p>
            <a:pPr marL="203195" indent="0">
              <a:buNone/>
              <a:defRPr/>
            </a:pPr>
            <a:r>
              <a:rPr lang="ko-KR" altLang="en-US" sz="2400" dirty="0"/>
              <a:t>	색상, 평평한 음영, 선명한 윤곽 등을 강조하여</a:t>
            </a:r>
          </a:p>
          <a:p>
            <a:pPr marL="203195" indent="0">
              <a:buNone/>
              <a:defRPr/>
            </a:pPr>
            <a:r>
              <a:rPr lang="ko-KR" altLang="en-US" sz="2400" dirty="0"/>
              <a:t>	애니메이션 스타일의 비주얼 구현</a:t>
            </a:r>
          </a:p>
          <a:p>
            <a:pPr marL="203195" indent="0">
              <a:buNone/>
              <a:defRPr/>
            </a:pPr>
            <a:r>
              <a:rPr lang="en-US" altLang="ko-KR" sz="2200" dirty="0"/>
              <a:t>	</a:t>
            </a:r>
          </a:p>
          <a:p>
            <a:pPr marL="0" indent="0">
              <a:buNone/>
              <a:defRPr/>
            </a:pPr>
            <a:endParaRPr lang="en-US" altLang="ko-KR" sz="2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16696" y="309884"/>
            <a:ext cx="10406720" cy="763600"/>
          </a:xfrm>
        </p:spPr>
        <p:txBody>
          <a:bodyPr/>
          <a:lstStyle/>
          <a:p>
            <a:pPr lvl="0">
              <a:defRPr/>
            </a:pPr>
            <a:r>
              <a:rPr lang="ko-KR" altLang="en-US" sz="3400" b="1" dirty="0">
                <a:solidFill>
                  <a:srgbClr val="434343"/>
                </a:solidFill>
              </a:rPr>
              <a:t>기술 </a:t>
            </a:r>
            <a:r>
              <a:rPr lang="en-US" altLang="ko-KR" sz="3400" b="1" dirty="0">
                <a:solidFill>
                  <a:srgbClr val="434343"/>
                </a:solidFill>
              </a:rPr>
              <a:t>/ </a:t>
            </a:r>
            <a:r>
              <a:rPr lang="ko-KR" altLang="en-US" sz="3400" b="1" dirty="0">
                <a:solidFill>
                  <a:srgbClr val="434343"/>
                </a:solidFill>
              </a:rPr>
              <a:t>중점 연구분야 </a:t>
            </a:r>
            <a:r>
              <a:rPr lang="en-US" altLang="ko-KR" sz="3400" b="1" dirty="0">
                <a:solidFill>
                  <a:srgbClr val="434343"/>
                </a:solidFill>
              </a:rPr>
              <a:t>– </a:t>
            </a:r>
            <a:r>
              <a:rPr lang="ko-KR" altLang="en-US" sz="3400" b="1" dirty="0" err="1">
                <a:solidFill>
                  <a:srgbClr val="434343"/>
                </a:solidFill>
              </a:rPr>
              <a:t>폴리곤</a:t>
            </a:r>
            <a:r>
              <a:rPr lang="ko-KR" altLang="en-US" sz="3400" b="1" dirty="0">
                <a:solidFill>
                  <a:srgbClr val="434343"/>
                </a:solidFill>
              </a:rPr>
              <a:t> 절단 기술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59999" y="1269485"/>
            <a:ext cx="10272000" cy="4555200"/>
          </a:xfrm>
        </p:spPr>
        <p:txBody>
          <a:bodyPr/>
          <a:lstStyle/>
          <a:p>
            <a:pPr lvl="0">
              <a:defRPr/>
            </a:pPr>
            <a:r>
              <a:rPr lang="en-US" altLang="ko-KR" sz="2800"/>
              <a:t>3D </a:t>
            </a:r>
            <a:r>
              <a:rPr lang="ko-KR" altLang="en-US" sz="2800"/>
              <a:t>형상 모델의 </a:t>
            </a:r>
            <a:r>
              <a:rPr lang="ko-KR" altLang="en-US" sz="2800" b="1">
                <a:solidFill>
                  <a:srgbClr val="CC3300"/>
                </a:solidFill>
              </a:rPr>
              <a:t>부분 절단 </a:t>
            </a:r>
            <a:r>
              <a:rPr lang="en-US" altLang="ko-KR" sz="2800" b="1">
                <a:solidFill>
                  <a:srgbClr val="000000"/>
                </a:solidFill>
              </a:rPr>
              <a:t>,</a:t>
            </a:r>
            <a:r>
              <a:rPr lang="ko-KR" altLang="en-US" sz="2800" b="1">
                <a:solidFill>
                  <a:srgbClr val="CC3300"/>
                </a:solidFill>
              </a:rPr>
              <a:t> 부위 파괴</a:t>
            </a:r>
          </a:p>
          <a:p>
            <a:pPr lvl="0">
              <a:defRPr/>
            </a:pPr>
            <a:endParaRPr lang="ko-KR" altLang="en-US" sz="22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282036" y="4284202"/>
            <a:ext cx="3553737" cy="24170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283405" y="2037751"/>
            <a:ext cx="4812595" cy="223821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l="28870"/>
          <a:stretch>
            <a:fillRect/>
          </a:stretch>
        </p:blipFill>
        <p:spPr>
          <a:xfrm>
            <a:off x="7570109" y="1904571"/>
            <a:ext cx="3911158" cy="4509798"/>
          </a:xfrm>
          <a:prstGeom prst="rect">
            <a:avLst/>
          </a:prstGeom>
        </p:spPr>
      </p:pic>
      <p:sp>
        <p:nvSpPr>
          <p:cNvPr id="12" name="화살표: 오른쪽 11"/>
          <p:cNvSpPr/>
          <p:nvPr/>
        </p:nvSpPr>
        <p:spPr>
          <a:xfrm>
            <a:off x="5738882" y="5174879"/>
            <a:ext cx="2165803" cy="6803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8170179" y="4412425"/>
            <a:ext cx="2789467" cy="2256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450595" y="5755983"/>
            <a:ext cx="24316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200" b="1" dirty="0">
                <a:solidFill>
                  <a:srgbClr val="434343"/>
                </a:solidFill>
              </a:rPr>
              <a:t>부위 파괴 부위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9376" y="321224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게임소개 및 특징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 dirty="0"/>
              <a:t>장르 </a:t>
            </a:r>
          </a:p>
          <a:p>
            <a:pPr lvl="1">
              <a:defRPr/>
            </a:pPr>
            <a:r>
              <a:rPr lang="ko-KR" altLang="en-US" sz="2400" b="1" dirty="0" err="1">
                <a:solidFill>
                  <a:srgbClr val="CC3300"/>
                </a:solidFill>
              </a:rPr>
              <a:t>턴제</a:t>
            </a:r>
            <a:r>
              <a:rPr lang="en-US" altLang="ko-KR" sz="2400" b="1" dirty="0">
                <a:solidFill>
                  <a:srgbClr val="CC3300"/>
                </a:solidFill>
              </a:rPr>
              <a:t> RPG</a:t>
            </a:r>
            <a:r>
              <a:rPr lang="en-US" altLang="ko-KR" sz="2400" dirty="0"/>
              <a:t>, </a:t>
            </a:r>
            <a:r>
              <a:rPr lang="ko-KR" altLang="en-US" sz="2400" dirty="0" err="1">
                <a:solidFill>
                  <a:srgbClr val="5B5B5B"/>
                </a:solidFill>
              </a:rPr>
              <a:t>덱</a:t>
            </a:r>
            <a:r>
              <a:rPr lang="ko-KR" altLang="en-US" sz="2400" dirty="0">
                <a:solidFill>
                  <a:srgbClr val="5B5B5B"/>
                </a:solidFill>
              </a:rPr>
              <a:t> 빌딩</a:t>
            </a:r>
            <a:r>
              <a:rPr lang="en-US" altLang="ko-KR" sz="2400" dirty="0">
                <a:solidFill>
                  <a:srgbClr val="5B5B5B"/>
                </a:solidFill>
              </a:rPr>
              <a:t>, </a:t>
            </a:r>
            <a:r>
              <a:rPr lang="ko-KR" altLang="en-US" sz="2400" dirty="0" err="1">
                <a:solidFill>
                  <a:srgbClr val="5B5B5B"/>
                </a:solidFill>
              </a:rPr>
              <a:t>로그라이크</a:t>
            </a:r>
            <a:endParaRPr lang="ko-KR" altLang="en-US" sz="2400" dirty="0">
              <a:solidFill>
                <a:srgbClr val="5B5B5B"/>
              </a:solidFill>
            </a:endParaRPr>
          </a:p>
          <a:p>
            <a:pPr lvl="1">
              <a:defRPr/>
            </a:pPr>
            <a:endParaRPr lang="en-US" altLang="ko-KR" sz="2400" dirty="0"/>
          </a:p>
          <a:p>
            <a:pPr lvl="0">
              <a:defRPr/>
            </a:pPr>
            <a:r>
              <a:rPr lang="ko-KR" altLang="en-US" sz="2400" dirty="0"/>
              <a:t>멀티플레이</a:t>
            </a:r>
          </a:p>
          <a:p>
            <a:pPr lvl="1">
              <a:defRPr/>
            </a:pPr>
            <a:r>
              <a:rPr lang="ko-KR" altLang="en-US" sz="2400" b="1" dirty="0">
                <a:solidFill>
                  <a:srgbClr val="CC3300"/>
                </a:solidFill>
              </a:rPr>
              <a:t>로컬 서버</a:t>
            </a:r>
            <a:r>
              <a:rPr lang="ko-KR" altLang="en-US" sz="2400" dirty="0">
                <a:solidFill>
                  <a:schemeClr val="tx1"/>
                </a:solidFill>
              </a:rPr>
              <a:t>를 이용한 </a:t>
            </a:r>
            <a:r>
              <a:rPr lang="ko-KR" altLang="en-US" sz="2400" b="1" dirty="0">
                <a:solidFill>
                  <a:srgbClr val="CC3300"/>
                </a:solidFill>
              </a:rPr>
              <a:t>최대 </a:t>
            </a:r>
            <a:r>
              <a:rPr lang="en-US" altLang="ko-KR" sz="2400" b="1" dirty="0">
                <a:solidFill>
                  <a:srgbClr val="CC3300"/>
                </a:solidFill>
              </a:rPr>
              <a:t>4</a:t>
            </a:r>
            <a:r>
              <a:rPr lang="ko-KR" altLang="en-US" sz="2400" b="1" dirty="0">
                <a:solidFill>
                  <a:srgbClr val="CC3300"/>
                </a:solidFill>
              </a:rPr>
              <a:t>인</a:t>
            </a:r>
            <a:r>
              <a:rPr lang="ko-KR" altLang="en-US" sz="2400" dirty="0">
                <a:solidFill>
                  <a:schemeClr val="tx1"/>
                </a:solidFill>
              </a:rPr>
              <a:t>의 멀티 플레이</a:t>
            </a:r>
          </a:p>
          <a:p>
            <a:pPr lvl="1">
              <a:defRPr/>
            </a:pPr>
            <a:endParaRPr lang="en-US" altLang="ko-KR" sz="2400" dirty="0">
              <a:solidFill>
                <a:schemeClr val="tx1"/>
              </a:solidFill>
            </a:endParaRPr>
          </a:p>
          <a:p>
            <a:pPr marL="0" lvl="0" indent="0">
              <a:buNone/>
              <a:defRPr/>
            </a:pPr>
            <a:endParaRPr lang="ko-KR" altLang="en-US" sz="2400" dirty="0"/>
          </a:p>
          <a:p>
            <a:pPr lvl="1">
              <a:defRPr/>
            </a:pPr>
            <a:endParaRPr lang="ko-KR" altLang="en-US" sz="2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27947" y="298545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게임 진행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63018" y="4800600"/>
            <a:ext cx="4427892" cy="1405857"/>
          </a:xfrm>
        </p:spPr>
        <p:txBody>
          <a:bodyPr/>
          <a:lstStyle/>
          <a:p>
            <a:pPr>
              <a:defRPr/>
            </a:pPr>
            <a:r>
              <a:rPr lang="en-US" altLang="ko-KR" sz="1800" b="1" dirty="0">
                <a:solidFill>
                  <a:srgbClr val="CC3300"/>
                </a:solidFill>
              </a:rPr>
              <a:t>500m</a:t>
            </a:r>
            <a:r>
              <a:rPr lang="en-US" altLang="ko-KR" sz="1800" dirty="0">
                <a:solidFill>
                  <a:srgbClr val="CC3300"/>
                </a:solidFill>
              </a:rPr>
              <a:t>X</a:t>
            </a:r>
            <a:r>
              <a:rPr lang="en-US" altLang="ko-KR" sz="1800" b="1" dirty="0">
                <a:solidFill>
                  <a:srgbClr val="CC3300"/>
                </a:solidFill>
              </a:rPr>
              <a:t>350m </a:t>
            </a:r>
            <a:r>
              <a:rPr lang="ko-KR" altLang="en-US" sz="1800" dirty="0"/>
              <a:t>크기의 필드를 </a:t>
            </a:r>
            <a:r>
              <a:rPr lang="ko-KR" altLang="en-US" sz="1800" b="1" dirty="0">
                <a:solidFill>
                  <a:srgbClr val="CC3300"/>
                </a:solidFill>
              </a:rPr>
              <a:t>랜덤</a:t>
            </a:r>
            <a:r>
              <a:rPr lang="ko-KR" altLang="en-US" sz="1800" dirty="0"/>
              <a:t>생성</a:t>
            </a:r>
            <a:endParaRPr lang="en-US" altLang="ko-KR" sz="1800" dirty="0"/>
          </a:p>
          <a:p>
            <a:pPr marL="0" indent="0">
              <a:buNone/>
              <a:defRPr/>
            </a:pPr>
            <a:r>
              <a:rPr lang="en-US" altLang="ko-KR" sz="1800" dirty="0"/>
              <a:t>  (</a:t>
            </a:r>
            <a:r>
              <a:rPr lang="ko-KR" altLang="en-US" sz="1800" dirty="0"/>
              <a:t>적</a:t>
            </a:r>
            <a:r>
              <a:rPr lang="en-US" altLang="ko-KR" sz="1800" dirty="0"/>
              <a:t>, </a:t>
            </a:r>
            <a:r>
              <a:rPr lang="ko-KR" altLang="en-US" sz="1800" dirty="0"/>
              <a:t>오브젝트 등</a:t>
            </a:r>
            <a:r>
              <a:rPr lang="en-US" altLang="ko-KR" sz="1800" dirty="0"/>
              <a:t>)</a:t>
            </a:r>
          </a:p>
        </p:txBody>
      </p:sp>
      <p:sp>
        <p:nvSpPr>
          <p:cNvPr id="6" name="텍스트 개체 틀 2"/>
          <p:cNvSpPr txBox="1"/>
          <p:nvPr/>
        </p:nvSpPr>
        <p:spPr>
          <a:xfrm>
            <a:off x="6096000" y="4800600"/>
            <a:ext cx="5232982" cy="1405857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1800" b="1" dirty="0">
                <a:solidFill>
                  <a:srgbClr val="CC3300"/>
                </a:solidFill>
              </a:rPr>
              <a:t>적</a:t>
            </a:r>
            <a:r>
              <a:rPr lang="ko-KR" altLang="en-US" sz="1800" dirty="0"/>
              <a:t>과</a:t>
            </a:r>
            <a:r>
              <a:rPr lang="ko-KR" altLang="en-US" sz="1800" b="1" dirty="0">
                <a:solidFill>
                  <a:srgbClr val="CC3300"/>
                </a:solidFill>
              </a:rPr>
              <a:t> 전투</a:t>
            </a:r>
            <a:r>
              <a:rPr lang="ko-KR" altLang="en-US" sz="1800" dirty="0"/>
              <a:t>하거나</a:t>
            </a:r>
            <a:r>
              <a:rPr lang="ko-KR" altLang="en-US" sz="1800" b="1" dirty="0">
                <a:solidFill>
                  <a:srgbClr val="CC3300"/>
                </a:solidFill>
              </a:rPr>
              <a:t> 우회</a:t>
            </a:r>
            <a:r>
              <a:rPr lang="ko-KR" altLang="en-US" sz="1800" dirty="0"/>
              <a:t>하여</a:t>
            </a:r>
            <a:endParaRPr lang="en-US" altLang="ko-KR" sz="1800" b="1" dirty="0">
              <a:solidFill>
                <a:srgbClr val="CC3300"/>
              </a:solidFill>
            </a:endParaRPr>
          </a:p>
          <a:p>
            <a:pPr marL="0" lvl="0" indent="0">
              <a:buNone/>
              <a:defRPr/>
            </a:pPr>
            <a:r>
              <a:rPr lang="en-US" altLang="ko-KR" sz="1800" b="1" dirty="0">
                <a:solidFill>
                  <a:srgbClr val="CC3300"/>
                </a:solidFill>
              </a:rPr>
              <a:t>   </a:t>
            </a:r>
            <a:r>
              <a:rPr lang="ko-KR" altLang="en-US" sz="1800" b="1" dirty="0">
                <a:solidFill>
                  <a:srgbClr val="CC3300"/>
                </a:solidFill>
              </a:rPr>
              <a:t>목표</a:t>
            </a:r>
            <a:r>
              <a:rPr lang="ko-KR" altLang="en-US" sz="1800" dirty="0"/>
              <a:t>까지</a:t>
            </a:r>
            <a:r>
              <a:rPr lang="ko-KR" altLang="en-US" sz="1800" b="1" dirty="0">
                <a:solidFill>
                  <a:srgbClr val="CC3300"/>
                </a:solidFill>
              </a:rPr>
              <a:t> </a:t>
            </a:r>
            <a:r>
              <a:rPr lang="ko-KR" altLang="en-US" sz="1800" dirty="0"/>
              <a:t>전진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76FABE-CF2F-8B13-F1F6-581C69F05B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31" y="1318472"/>
            <a:ext cx="4871616" cy="32258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B333022-565C-F492-A136-F783D965D7FC}"/>
              </a:ext>
            </a:extLst>
          </p:cNvPr>
          <p:cNvGrpSpPr/>
          <p:nvPr/>
        </p:nvGrpSpPr>
        <p:grpSpPr>
          <a:xfrm>
            <a:off x="6076950" y="1318472"/>
            <a:ext cx="4890666" cy="3225800"/>
            <a:chOff x="6076950" y="1318472"/>
            <a:chExt cx="4890666" cy="322580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89A384D-44E1-3003-8A1D-F20A9E87CF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1318472"/>
              <a:ext cx="4871616" cy="3225800"/>
            </a:xfrm>
            <a:prstGeom prst="rect">
              <a:avLst/>
            </a:prstGeom>
            <a:ln w="28575">
              <a:solidFill>
                <a:srgbClr val="434343"/>
              </a:solidFill>
            </a:ln>
          </p:spPr>
        </p:pic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7FA05271-E4D9-FEE5-4585-491FF4143843}"/>
                </a:ext>
              </a:extLst>
            </p:cNvPr>
            <p:cNvCxnSpPr/>
            <p:nvPr/>
          </p:nvCxnSpPr>
          <p:spPr>
            <a:xfrm flipV="1">
              <a:off x="6381173" y="1731818"/>
              <a:ext cx="4165600" cy="228600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EBA7FBAA-09E4-7209-75F3-49227AF30128}"/>
                </a:ext>
              </a:extLst>
            </p:cNvPr>
            <p:cNvSpPr/>
            <p:nvPr/>
          </p:nvSpPr>
          <p:spPr>
            <a:xfrm>
              <a:off x="6413500" y="1739900"/>
              <a:ext cx="4489450" cy="2355850"/>
            </a:xfrm>
            <a:custGeom>
              <a:avLst/>
              <a:gdLst>
                <a:gd name="connsiteX0" fmla="*/ 0 w 4489450"/>
                <a:gd name="connsiteY0" fmla="*/ 2355850 h 2355850"/>
                <a:gd name="connsiteX1" fmla="*/ 1149350 w 4489450"/>
                <a:gd name="connsiteY1" fmla="*/ 1727200 h 2355850"/>
                <a:gd name="connsiteX2" fmla="*/ 1339850 w 4489450"/>
                <a:gd name="connsiteY2" fmla="*/ 2019300 h 2355850"/>
                <a:gd name="connsiteX3" fmla="*/ 1435100 w 4489450"/>
                <a:gd name="connsiteY3" fmla="*/ 1987550 h 2355850"/>
                <a:gd name="connsiteX4" fmla="*/ 2241550 w 4489450"/>
                <a:gd name="connsiteY4" fmla="*/ 2235200 h 2355850"/>
                <a:gd name="connsiteX5" fmla="*/ 2565400 w 4489450"/>
                <a:gd name="connsiteY5" fmla="*/ 2273300 h 2355850"/>
                <a:gd name="connsiteX6" fmla="*/ 3060700 w 4489450"/>
                <a:gd name="connsiteY6" fmla="*/ 2197100 h 2355850"/>
                <a:gd name="connsiteX7" fmla="*/ 3232150 w 4489450"/>
                <a:gd name="connsiteY7" fmla="*/ 2120900 h 2355850"/>
                <a:gd name="connsiteX8" fmla="*/ 3219450 w 4489450"/>
                <a:gd name="connsiteY8" fmla="*/ 2000250 h 2355850"/>
                <a:gd name="connsiteX9" fmla="*/ 3390900 w 4489450"/>
                <a:gd name="connsiteY9" fmla="*/ 1511300 h 2355850"/>
                <a:gd name="connsiteX10" fmla="*/ 3613150 w 4489450"/>
                <a:gd name="connsiteY10" fmla="*/ 952500 h 2355850"/>
                <a:gd name="connsiteX11" fmla="*/ 3625850 w 4489450"/>
                <a:gd name="connsiteY11" fmla="*/ 933450 h 2355850"/>
                <a:gd name="connsiteX12" fmla="*/ 3740150 w 4489450"/>
                <a:gd name="connsiteY12" fmla="*/ 971550 h 2355850"/>
                <a:gd name="connsiteX13" fmla="*/ 4076700 w 4489450"/>
                <a:gd name="connsiteY13" fmla="*/ 857250 h 2355850"/>
                <a:gd name="connsiteX14" fmla="*/ 4489450 w 4489450"/>
                <a:gd name="connsiteY14" fmla="*/ 889000 h 2355850"/>
                <a:gd name="connsiteX15" fmla="*/ 4248150 w 4489450"/>
                <a:gd name="connsiteY15" fmla="*/ 0 h 2355850"/>
                <a:gd name="connsiteX16" fmla="*/ 4248150 w 4489450"/>
                <a:gd name="connsiteY16" fmla="*/ 0 h 2355850"/>
                <a:gd name="connsiteX17" fmla="*/ 4248150 w 4489450"/>
                <a:gd name="connsiteY17" fmla="*/ 19050 h 235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89450" h="2355850">
                  <a:moveTo>
                    <a:pt x="0" y="2355850"/>
                  </a:moveTo>
                  <a:lnTo>
                    <a:pt x="1149350" y="1727200"/>
                  </a:lnTo>
                  <a:lnTo>
                    <a:pt x="1339850" y="2019300"/>
                  </a:lnTo>
                  <a:lnTo>
                    <a:pt x="1435100" y="1987550"/>
                  </a:lnTo>
                  <a:lnTo>
                    <a:pt x="2241550" y="2235200"/>
                  </a:lnTo>
                  <a:lnTo>
                    <a:pt x="2565400" y="2273300"/>
                  </a:lnTo>
                  <a:lnTo>
                    <a:pt x="3060700" y="2197100"/>
                  </a:lnTo>
                  <a:lnTo>
                    <a:pt x="3232150" y="2120900"/>
                  </a:lnTo>
                  <a:lnTo>
                    <a:pt x="3219450" y="2000250"/>
                  </a:lnTo>
                  <a:lnTo>
                    <a:pt x="3390900" y="1511300"/>
                  </a:lnTo>
                  <a:lnTo>
                    <a:pt x="3613150" y="952500"/>
                  </a:lnTo>
                  <a:lnTo>
                    <a:pt x="3625850" y="933450"/>
                  </a:lnTo>
                  <a:lnTo>
                    <a:pt x="3740150" y="971550"/>
                  </a:lnTo>
                  <a:lnTo>
                    <a:pt x="4076700" y="857250"/>
                  </a:lnTo>
                  <a:lnTo>
                    <a:pt x="4489450" y="889000"/>
                  </a:lnTo>
                  <a:lnTo>
                    <a:pt x="4248150" y="0"/>
                  </a:lnTo>
                  <a:lnTo>
                    <a:pt x="4248150" y="0"/>
                  </a:lnTo>
                  <a:lnTo>
                    <a:pt x="4248150" y="19050"/>
                  </a:lnTo>
                </a:path>
              </a:pathLst>
            </a:cu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rgbClr val="434343"/>
                  </a:solidFill>
                </a:ln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DDAB44E9-7E14-7522-46ED-E280CBBC3377}"/>
                </a:ext>
              </a:extLst>
            </p:cNvPr>
            <p:cNvCxnSpPr>
              <a:cxnSpLocks/>
              <a:stCxn id="12" idx="14"/>
            </p:cNvCxnSpPr>
            <p:nvPr/>
          </p:nvCxnSpPr>
          <p:spPr>
            <a:xfrm flipH="1" flipV="1">
              <a:off x="10633645" y="1625600"/>
              <a:ext cx="269305" cy="1003300"/>
            </a:xfrm>
            <a:prstGeom prst="straightConnector1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3ED7273-1216-6AD8-E13E-D89C993CCF00}"/>
                </a:ext>
              </a:extLst>
            </p:cNvPr>
            <p:cNvGrpSpPr/>
            <p:nvPr/>
          </p:nvGrpSpPr>
          <p:grpSpPr>
            <a:xfrm>
              <a:off x="6076950" y="1625600"/>
              <a:ext cx="4403725" cy="2438400"/>
              <a:chOff x="6076950" y="1625600"/>
              <a:chExt cx="4403725" cy="2438400"/>
            </a:xfrm>
          </p:grpSpPr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62CCC130-A47D-0114-7E23-E44A824A4EFA}"/>
                  </a:ext>
                </a:extLst>
              </p:cNvPr>
              <p:cNvSpPr/>
              <p:nvPr/>
            </p:nvSpPr>
            <p:spPr>
              <a:xfrm>
                <a:off x="6076950" y="1758950"/>
                <a:ext cx="4171950" cy="2305050"/>
              </a:xfrm>
              <a:custGeom>
                <a:avLst/>
                <a:gdLst>
                  <a:gd name="connsiteX0" fmla="*/ 241300 w 4171950"/>
                  <a:gd name="connsiteY0" fmla="*/ 2305050 h 2305050"/>
                  <a:gd name="connsiteX1" fmla="*/ 0 w 4171950"/>
                  <a:gd name="connsiteY1" fmla="*/ 1841500 h 2305050"/>
                  <a:gd name="connsiteX2" fmla="*/ 2203450 w 4171950"/>
                  <a:gd name="connsiteY2" fmla="*/ 660400 h 2305050"/>
                  <a:gd name="connsiteX3" fmla="*/ 2362200 w 4171950"/>
                  <a:gd name="connsiteY3" fmla="*/ 755650 h 2305050"/>
                  <a:gd name="connsiteX4" fmla="*/ 2705100 w 4171950"/>
                  <a:gd name="connsiteY4" fmla="*/ 393700 h 2305050"/>
                  <a:gd name="connsiteX5" fmla="*/ 2698750 w 4171950"/>
                  <a:gd name="connsiteY5" fmla="*/ 323850 h 2305050"/>
                  <a:gd name="connsiteX6" fmla="*/ 2984500 w 4171950"/>
                  <a:gd name="connsiteY6" fmla="*/ 184150 h 2305050"/>
                  <a:gd name="connsiteX7" fmla="*/ 3187700 w 4171950"/>
                  <a:gd name="connsiteY7" fmla="*/ 558800 h 2305050"/>
                  <a:gd name="connsiteX8" fmla="*/ 4171950 w 4171950"/>
                  <a:gd name="connsiteY8" fmla="*/ 0 h 2305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71950" h="2305050">
                    <a:moveTo>
                      <a:pt x="241300" y="2305050"/>
                    </a:moveTo>
                    <a:lnTo>
                      <a:pt x="0" y="1841500"/>
                    </a:lnTo>
                    <a:lnTo>
                      <a:pt x="2203450" y="660400"/>
                    </a:lnTo>
                    <a:lnTo>
                      <a:pt x="2362200" y="755650"/>
                    </a:lnTo>
                    <a:lnTo>
                      <a:pt x="2705100" y="393700"/>
                    </a:lnTo>
                    <a:lnTo>
                      <a:pt x="2698750" y="323850"/>
                    </a:lnTo>
                    <a:lnTo>
                      <a:pt x="2984500" y="184150"/>
                    </a:lnTo>
                    <a:lnTo>
                      <a:pt x="3187700" y="558800"/>
                    </a:lnTo>
                    <a:lnTo>
                      <a:pt x="4171950" y="0"/>
                    </a:lnTo>
                  </a:path>
                </a:pathLst>
              </a:custGeom>
              <a:noFill/>
              <a:ln w="762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7" name="직선 화살표 연결선 16">
                <a:extLst>
                  <a:ext uri="{FF2B5EF4-FFF2-40B4-BE49-F238E27FC236}">
                    <a16:creationId xmlns:a16="http://schemas.microsoft.com/office/drawing/2014/main" id="{66732452-5934-6EF4-8172-6F996D2C99FD}"/>
                  </a:ext>
                </a:extLst>
              </p:cNvPr>
              <p:cNvCxnSpPr>
                <a:cxnSpLocks/>
                <a:stCxn id="16" idx="7"/>
              </p:cNvCxnSpPr>
              <p:nvPr/>
            </p:nvCxnSpPr>
            <p:spPr>
              <a:xfrm flipV="1">
                <a:off x="9264650" y="1625600"/>
                <a:ext cx="1216025" cy="692150"/>
              </a:xfrm>
              <a:prstGeom prst="straightConnector1">
                <a:avLst/>
              </a:prstGeom>
              <a:ln w="762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6618F2F5-37EA-DCA4-6E08-7764CB651A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81173" y="1768284"/>
              <a:ext cx="4099502" cy="2249534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AFAFE7F6-352F-B097-AB5D-80411DC821C8}"/>
                </a:ext>
              </a:extLst>
            </p:cNvPr>
            <p:cNvSpPr/>
            <p:nvPr/>
          </p:nvSpPr>
          <p:spPr>
            <a:xfrm>
              <a:off x="6413500" y="1739900"/>
              <a:ext cx="4489450" cy="2355850"/>
            </a:xfrm>
            <a:custGeom>
              <a:avLst/>
              <a:gdLst>
                <a:gd name="connsiteX0" fmla="*/ 0 w 4489450"/>
                <a:gd name="connsiteY0" fmla="*/ 2355850 h 2355850"/>
                <a:gd name="connsiteX1" fmla="*/ 1149350 w 4489450"/>
                <a:gd name="connsiteY1" fmla="*/ 1727200 h 2355850"/>
                <a:gd name="connsiteX2" fmla="*/ 1339850 w 4489450"/>
                <a:gd name="connsiteY2" fmla="*/ 2019300 h 2355850"/>
                <a:gd name="connsiteX3" fmla="*/ 1435100 w 4489450"/>
                <a:gd name="connsiteY3" fmla="*/ 1987550 h 2355850"/>
                <a:gd name="connsiteX4" fmla="*/ 2241550 w 4489450"/>
                <a:gd name="connsiteY4" fmla="*/ 2235200 h 2355850"/>
                <a:gd name="connsiteX5" fmla="*/ 2565400 w 4489450"/>
                <a:gd name="connsiteY5" fmla="*/ 2273300 h 2355850"/>
                <a:gd name="connsiteX6" fmla="*/ 3060700 w 4489450"/>
                <a:gd name="connsiteY6" fmla="*/ 2197100 h 2355850"/>
                <a:gd name="connsiteX7" fmla="*/ 3232150 w 4489450"/>
                <a:gd name="connsiteY7" fmla="*/ 2120900 h 2355850"/>
                <a:gd name="connsiteX8" fmla="*/ 3219450 w 4489450"/>
                <a:gd name="connsiteY8" fmla="*/ 2000250 h 2355850"/>
                <a:gd name="connsiteX9" fmla="*/ 3390900 w 4489450"/>
                <a:gd name="connsiteY9" fmla="*/ 1511300 h 2355850"/>
                <a:gd name="connsiteX10" fmla="*/ 3613150 w 4489450"/>
                <a:gd name="connsiteY10" fmla="*/ 952500 h 2355850"/>
                <a:gd name="connsiteX11" fmla="*/ 3625850 w 4489450"/>
                <a:gd name="connsiteY11" fmla="*/ 933450 h 2355850"/>
                <a:gd name="connsiteX12" fmla="*/ 3740150 w 4489450"/>
                <a:gd name="connsiteY12" fmla="*/ 971550 h 2355850"/>
                <a:gd name="connsiteX13" fmla="*/ 4076700 w 4489450"/>
                <a:gd name="connsiteY13" fmla="*/ 857250 h 2355850"/>
                <a:gd name="connsiteX14" fmla="*/ 4489450 w 4489450"/>
                <a:gd name="connsiteY14" fmla="*/ 889000 h 2355850"/>
                <a:gd name="connsiteX15" fmla="*/ 4248150 w 4489450"/>
                <a:gd name="connsiteY15" fmla="*/ 0 h 2355850"/>
                <a:gd name="connsiteX16" fmla="*/ 4248150 w 4489450"/>
                <a:gd name="connsiteY16" fmla="*/ 0 h 2355850"/>
                <a:gd name="connsiteX17" fmla="*/ 4248150 w 4489450"/>
                <a:gd name="connsiteY17" fmla="*/ 19050 h 235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89450" h="2355850">
                  <a:moveTo>
                    <a:pt x="0" y="2355850"/>
                  </a:moveTo>
                  <a:lnTo>
                    <a:pt x="1149350" y="1727200"/>
                  </a:lnTo>
                  <a:lnTo>
                    <a:pt x="1339850" y="2019300"/>
                  </a:lnTo>
                  <a:lnTo>
                    <a:pt x="1435100" y="1987550"/>
                  </a:lnTo>
                  <a:lnTo>
                    <a:pt x="2241550" y="2235200"/>
                  </a:lnTo>
                  <a:lnTo>
                    <a:pt x="2565400" y="2273300"/>
                  </a:lnTo>
                  <a:lnTo>
                    <a:pt x="3060700" y="2197100"/>
                  </a:lnTo>
                  <a:lnTo>
                    <a:pt x="3232150" y="2120900"/>
                  </a:lnTo>
                  <a:lnTo>
                    <a:pt x="3219450" y="2000250"/>
                  </a:lnTo>
                  <a:lnTo>
                    <a:pt x="3390900" y="1511300"/>
                  </a:lnTo>
                  <a:lnTo>
                    <a:pt x="3613150" y="952500"/>
                  </a:lnTo>
                  <a:lnTo>
                    <a:pt x="3625850" y="933450"/>
                  </a:lnTo>
                  <a:lnTo>
                    <a:pt x="3740150" y="971550"/>
                  </a:lnTo>
                  <a:lnTo>
                    <a:pt x="4076700" y="857250"/>
                  </a:lnTo>
                  <a:lnTo>
                    <a:pt x="4489450" y="889000"/>
                  </a:lnTo>
                  <a:lnTo>
                    <a:pt x="4248150" y="0"/>
                  </a:lnTo>
                  <a:lnTo>
                    <a:pt x="4248150" y="0"/>
                  </a:lnTo>
                  <a:lnTo>
                    <a:pt x="4248150" y="19050"/>
                  </a:lnTo>
                </a:path>
              </a:pathLst>
            </a:cu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rgbClr val="434343"/>
                  </a:solidFill>
                </a:ln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EC0D3127-DB4D-50BC-6202-488D32A7D2B7}"/>
                </a:ext>
              </a:extLst>
            </p:cNvPr>
            <p:cNvSpPr/>
            <p:nvPr/>
          </p:nvSpPr>
          <p:spPr>
            <a:xfrm>
              <a:off x="6076950" y="1758950"/>
              <a:ext cx="4171950" cy="2305050"/>
            </a:xfrm>
            <a:custGeom>
              <a:avLst/>
              <a:gdLst>
                <a:gd name="connsiteX0" fmla="*/ 241300 w 4171950"/>
                <a:gd name="connsiteY0" fmla="*/ 2305050 h 2305050"/>
                <a:gd name="connsiteX1" fmla="*/ 0 w 4171950"/>
                <a:gd name="connsiteY1" fmla="*/ 1841500 h 2305050"/>
                <a:gd name="connsiteX2" fmla="*/ 2203450 w 4171950"/>
                <a:gd name="connsiteY2" fmla="*/ 660400 h 2305050"/>
                <a:gd name="connsiteX3" fmla="*/ 2362200 w 4171950"/>
                <a:gd name="connsiteY3" fmla="*/ 755650 h 2305050"/>
                <a:gd name="connsiteX4" fmla="*/ 2705100 w 4171950"/>
                <a:gd name="connsiteY4" fmla="*/ 393700 h 2305050"/>
                <a:gd name="connsiteX5" fmla="*/ 2698750 w 4171950"/>
                <a:gd name="connsiteY5" fmla="*/ 323850 h 2305050"/>
                <a:gd name="connsiteX6" fmla="*/ 2984500 w 4171950"/>
                <a:gd name="connsiteY6" fmla="*/ 184150 h 2305050"/>
                <a:gd name="connsiteX7" fmla="*/ 3187700 w 4171950"/>
                <a:gd name="connsiteY7" fmla="*/ 558800 h 2305050"/>
                <a:gd name="connsiteX8" fmla="*/ 4171950 w 4171950"/>
                <a:gd name="connsiteY8" fmla="*/ 0 h 2305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1950" h="2305050">
                  <a:moveTo>
                    <a:pt x="241300" y="2305050"/>
                  </a:moveTo>
                  <a:lnTo>
                    <a:pt x="0" y="1841500"/>
                  </a:lnTo>
                  <a:lnTo>
                    <a:pt x="2203450" y="660400"/>
                  </a:lnTo>
                  <a:lnTo>
                    <a:pt x="2362200" y="755650"/>
                  </a:lnTo>
                  <a:lnTo>
                    <a:pt x="2705100" y="393700"/>
                  </a:lnTo>
                  <a:lnTo>
                    <a:pt x="2698750" y="323850"/>
                  </a:lnTo>
                  <a:lnTo>
                    <a:pt x="2984500" y="184150"/>
                  </a:lnTo>
                  <a:lnTo>
                    <a:pt x="3187700" y="558800"/>
                  </a:lnTo>
                  <a:lnTo>
                    <a:pt x="4171950" y="0"/>
                  </a:lnTo>
                </a:path>
              </a:pathLst>
            </a:cu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627FB59B-E677-4CF9-0DD3-97A5AF687F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04867" y="1666569"/>
              <a:ext cx="302658" cy="172784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E2AD6264-D678-83C7-8F9E-9F58D67B90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653713" y="1709738"/>
              <a:ext cx="58331" cy="211930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4945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27947" y="298545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게임 진행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66174" y="4943896"/>
            <a:ext cx="4427892" cy="1405857"/>
          </a:xfrm>
        </p:spPr>
        <p:txBody>
          <a:bodyPr/>
          <a:lstStyle/>
          <a:p>
            <a:pPr lvl="0">
              <a:defRPr/>
            </a:pPr>
            <a:r>
              <a:rPr lang="ko-KR" altLang="en-US" sz="2200" b="1" dirty="0">
                <a:solidFill>
                  <a:srgbClr val="CC3300"/>
                </a:solidFill>
              </a:rPr>
              <a:t>필드</a:t>
            </a:r>
            <a:r>
              <a:rPr lang="ko-KR" altLang="en-US" sz="2200" dirty="0"/>
              <a:t>에서</a:t>
            </a:r>
            <a:r>
              <a:rPr lang="ko-KR" altLang="en-US" sz="2200" b="1" dirty="0">
                <a:solidFill>
                  <a:schemeClr val="tx1"/>
                </a:solidFill>
              </a:rPr>
              <a:t> </a:t>
            </a:r>
            <a:r>
              <a:rPr lang="ko-KR" altLang="en-US" sz="2200" b="1" dirty="0">
                <a:solidFill>
                  <a:srgbClr val="CC3300"/>
                </a:solidFill>
              </a:rPr>
              <a:t>적</a:t>
            </a:r>
            <a:r>
              <a:rPr lang="ko-KR" altLang="en-US" sz="2200" dirty="0"/>
              <a:t>과</a:t>
            </a:r>
            <a:r>
              <a:rPr lang="ko-KR" altLang="en-US" sz="2200" b="1" dirty="0">
                <a:solidFill>
                  <a:schemeClr val="tx1"/>
                </a:solidFill>
              </a:rPr>
              <a:t> </a:t>
            </a:r>
            <a:r>
              <a:rPr lang="ko-KR" altLang="en-US" sz="2200" b="1" dirty="0">
                <a:solidFill>
                  <a:srgbClr val="CC3300"/>
                </a:solidFill>
              </a:rPr>
              <a:t>조우 </a:t>
            </a:r>
            <a:r>
              <a:rPr lang="ko-KR" altLang="en-US" sz="2200" dirty="0"/>
              <a:t>시</a:t>
            </a:r>
            <a:r>
              <a:rPr lang="ko-KR" altLang="en-US" sz="2200" dirty="0">
                <a:solidFill>
                  <a:schemeClr val="tx1"/>
                </a:solidFill>
              </a:rPr>
              <a:t> </a:t>
            </a:r>
            <a:r>
              <a:rPr lang="ko-KR" altLang="en-US" sz="2200" b="1" dirty="0">
                <a:solidFill>
                  <a:srgbClr val="CC3300"/>
                </a:solidFill>
              </a:rPr>
              <a:t>전투</a:t>
            </a:r>
          </a:p>
          <a:p>
            <a:pPr lvl="0">
              <a:defRPr/>
            </a:pPr>
            <a:r>
              <a:rPr lang="ko-KR" altLang="en-US" sz="2200" b="1" dirty="0">
                <a:solidFill>
                  <a:srgbClr val="CC3300"/>
                </a:solidFill>
              </a:rPr>
              <a:t>전투</a:t>
            </a:r>
            <a:r>
              <a:rPr lang="ko-KR" altLang="en-US" sz="2200" dirty="0"/>
              <a:t>는</a:t>
            </a:r>
            <a:r>
              <a:rPr lang="ko-KR" altLang="en-US" sz="2200" b="1" dirty="0">
                <a:solidFill>
                  <a:schemeClr val="tx1"/>
                </a:solidFill>
              </a:rPr>
              <a:t> </a:t>
            </a:r>
            <a:r>
              <a:rPr lang="ko-KR" altLang="en-US" sz="2200" b="1" dirty="0" err="1">
                <a:solidFill>
                  <a:srgbClr val="CC3300"/>
                </a:solidFill>
              </a:rPr>
              <a:t>턴제</a:t>
            </a:r>
            <a:r>
              <a:rPr lang="ko-KR" altLang="en-US" sz="2200" dirty="0" err="1"/>
              <a:t>로</a:t>
            </a:r>
            <a:r>
              <a:rPr lang="ko-KR" altLang="en-US" sz="2200" b="1" dirty="0">
                <a:solidFill>
                  <a:schemeClr val="tx1"/>
                </a:solidFill>
              </a:rPr>
              <a:t> </a:t>
            </a:r>
            <a:r>
              <a:rPr lang="ko-KR" altLang="en-US" sz="2200" dirty="0"/>
              <a:t>진행</a:t>
            </a:r>
          </a:p>
        </p:txBody>
      </p:sp>
      <p:sp>
        <p:nvSpPr>
          <p:cNvPr id="6" name="텍스트 개체 틀 2"/>
          <p:cNvSpPr txBox="1"/>
          <p:nvPr/>
        </p:nvSpPr>
        <p:spPr>
          <a:xfrm>
            <a:off x="6500982" y="4943896"/>
            <a:ext cx="5232982" cy="1405857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 b="1" dirty="0">
                <a:solidFill>
                  <a:srgbClr val="CC3300"/>
                </a:solidFill>
              </a:rPr>
              <a:t>카드</a:t>
            </a:r>
            <a:r>
              <a:rPr lang="ko-KR" altLang="en-US" sz="2400" dirty="0"/>
              <a:t>를 사용한 </a:t>
            </a:r>
            <a:r>
              <a:rPr lang="ko-KR" altLang="en-US" sz="2400" b="1" dirty="0" err="1">
                <a:solidFill>
                  <a:srgbClr val="CC3300"/>
                </a:solidFill>
              </a:rPr>
              <a:t>턴제</a:t>
            </a:r>
            <a:r>
              <a:rPr lang="ko-KR" altLang="en-US" sz="2400" dirty="0"/>
              <a:t> 전투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7800"/>
          <a:stretch>
            <a:fillRect/>
          </a:stretch>
        </p:blipFill>
        <p:spPr>
          <a:xfrm>
            <a:off x="866174" y="1719811"/>
            <a:ext cx="4824846" cy="294355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t="72910" r="2360"/>
          <a:stretch>
            <a:fillRect/>
          </a:stretch>
        </p:blipFill>
        <p:spPr>
          <a:xfrm>
            <a:off x="6500982" y="1719811"/>
            <a:ext cx="4824846" cy="293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664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477</Words>
  <Application>Microsoft Office PowerPoint</Application>
  <PresentationFormat>와이드스크린</PresentationFormat>
  <Paragraphs>167</Paragraphs>
  <Slides>18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맑은 고딕</vt:lpstr>
      <vt:lpstr>함초롬돋움</vt:lpstr>
      <vt:lpstr>Arial</vt:lpstr>
      <vt:lpstr>Lato</vt:lpstr>
      <vt:lpstr>Merriweather</vt:lpstr>
      <vt:lpstr>Roboto Condensed Light</vt:lpstr>
      <vt:lpstr>한컴오피스</vt:lpstr>
      <vt:lpstr>Enemy Slasher</vt:lpstr>
      <vt:lpstr>PowerPoint 프레젠테이션</vt:lpstr>
      <vt:lpstr>목차</vt:lpstr>
      <vt:lpstr>환경 분석 / 연구 목적</vt:lpstr>
      <vt:lpstr>기술 / 중점 연구분야</vt:lpstr>
      <vt:lpstr>기술 / 중점 연구분야 – 폴리곤 절단 기술</vt:lpstr>
      <vt:lpstr>게임소개 및 특징</vt:lpstr>
      <vt:lpstr>게임 진행</vt:lpstr>
      <vt:lpstr>게임 진행</vt:lpstr>
      <vt:lpstr>조작법</vt:lpstr>
      <vt:lpstr>타 게임과의 비교</vt:lpstr>
      <vt:lpstr>타 게임과의 비교</vt:lpstr>
      <vt:lpstr>개발 환경</vt:lpstr>
      <vt:lpstr>역할분담</vt:lpstr>
      <vt:lpstr>개인별 준비 현황</vt:lpstr>
      <vt:lpstr>일정</vt:lpstr>
      <vt:lpstr>Q &amp; A</vt:lpstr>
      <vt:lpstr>감사합니다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제안서</dc:title>
  <dc:creator>류 연우</dc:creator>
  <cp:lastModifiedBy>연우 류</cp:lastModifiedBy>
  <cp:revision>286</cp:revision>
  <dcterms:created xsi:type="dcterms:W3CDTF">2022-11-22T08:49:23Z</dcterms:created>
  <dcterms:modified xsi:type="dcterms:W3CDTF">2023-06-25T14:45:37Z</dcterms:modified>
  <cp:version>1000.0000.01</cp:version>
</cp:coreProperties>
</file>

<file path=docProps/thumbnail.jpeg>
</file>